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00" r:id="rId58"/>
    <p:sldId id="313" r:id="rId59"/>
    <p:sldId id="314" r:id="rId60"/>
  </p:sldIdLst>
  <p:sldSz cx="12192000" cy="6858000"/>
  <p:notesSz cx="6858000" cy="9144000"/>
  <p:embeddedFontLst>
    <p:embeddedFont>
      <p:font typeface="Rubik Medium" panose="020B0604020202020204" charset="-79"/>
      <p:regular r:id="rId62"/>
      <p:bold r:id="rId63"/>
      <p:italic r:id="rId64"/>
      <p:boldItalic r:id="rId65"/>
    </p:embeddedFont>
    <p:embeddedFont>
      <p:font typeface="Calibri" panose="020F050202020403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EEDD0B-DE68-4259-AE5D-B83B3E7C6A0D}">
  <a:tblStyle styleId="{9BEEDD0B-DE68-4259-AE5D-B83B3E7C6A0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638" autoAdjust="0"/>
  </p:normalViewPr>
  <p:slideViewPr>
    <p:cSldViewPr snapToGrid="0">
      <p:cViewPr varScale="1">
        <p:scale>
          <a:sx n="86" d="100"/>
          <a:sy n="86" d="100"/>
        </p:scale>
        <p:origin x="708" y="9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10</a:t>
            </a:fld>
            <a:endParaRPr/>
          </a:p>
        </p:txBody>
      </p:sp>
      <p:sp>
        <p:nvSpPr>
          <p:cNvPr id="215" name="Google Shape;2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system is intelligent if it does the right thing given what it knows.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11</a:t>
            </a:fld>
            <a:endParaRPr/>
          </a:p>
        </p:txBody>
      </p:sp>
      <p:sp>
        <p:nvSpPr>
          <p:cNvPr id="226" name="Google Shape;22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 name="Google Shape;22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16</a:t>
            </a:fld>
            <a:endParaRPr/>
          </a:p>
        </p:txBody>
      </p:sp>
      <p:sp>
        <p:nvSpPr>
          <p:cNvPr id="269" name="Google Shape;26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system is intelligent if it does the right thing given what it knows.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20</a:t>
            </a:fld>
            <a:endParaRPr/>
          </a:p>
        </p:txBody>
      </p:sp>
      <p:sp>
        <p:nvSpPr>
          <p:cNvPr id="301" name="Google Shape;3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system is intelligent if it does the right thing given what it knows.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23</a:t>
            </a:fld>
            <a:endParaRPr/>
          </a:p>
        </p:txBody>
      </p:sp>
      <p:sp>
        <p:nvSpPr>
          <p:cNvPr id="324" name="Google Shape;32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system is intelligent if it does the right thing given what it knows.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4: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5: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6: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7: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8: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9: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0: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57</a:t>
            </a:fld>
            <a:endParaRPr/>
          </a:p>
        </p:txBody>
      </p:sp>
      <p:sp>
        <p:nvSpPr>
          <p:cNvPr id="476" name="Google Shape;47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9</a:t>
            </a:fld>
            <a:endParaRPr/>
          </a:p>
        </p:txBody>
      </p:sp>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system is intelligent if it does the right thing given what it knows.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2" descr="Droplets-HD-Title-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2"/>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0" name="Google Shape;20;p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pic>
        <p:nvPicPr>
          <p:cNvPr id="83" name="Google Shape;83;p1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4" name="Google Shape;84;p11"/>
          <p:cNvSpPr txBox="1">
            <a:spLocks noGrp="1"/>
          </p:cNvSpPr>
          <p:nvPr>
            <p:ph type="title"/>
          </p:nvPr>
        </p:nvSpPr>
        <p:spPr>
          <a:xfrm>
            <a:off x="913794" y="4289374"/>
            <a:ext cx="10364432"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
          <p:cNvSpPr>
            <a:spLocks noGrp="1"/>
          </p:cNvSpPr>
          <p:nvPr>
            <p:ph type="pic" idx="2"/>
          </p:nvPr>
        </p:nvSpPr>
        <p:spPr>
          <a:xfrm>
            <a:off x="1184744" y="698261"/>
            <a:ext cx="9822532" cy="3214136"/>
          </a:xfrm>
          <a:prstGeom prst="roundRect">
            <a:avLst>
              <a:gd name="adj" fmla="val 4944"/>
            </a:avLst>
          </a:prstGeom>
          <a:noFill/>
          <a:ln w="82550" cap="sq" cmpd="sng">
            <a:solidFill>
              <a:srgbClr val="EAEAEA"/>
            </a:solidFill>
            <a:prstDash val="solid"/>
            <a:miter lim="800000"/>
            <a:headEnd type="none" w="sm" len="sm"/>
            <a:tailEnd type="none" w="sm" len="sm"/>
          </a:ln>
        </p:spPr>
      </p:sp>
      <p:sp>
        <p:nvSpPr>
          <p:cNvPr id="86" name="Google Shape;86;p11"/>
          <p:cNvSpPr txBox="1">
            <a:spLocks noGrp="1"/>
          </p:cNvSpPr>
          <p:nvPr>
            <p:ph type="body" idx="1"/>
          </p:nvPr>
        </p:nvSpPr>
        <p:spPr>
          <a:xfrm>
            <a:off x="913774" y="5108728"/>
            <a:ext cx="10364452"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7" name="Google Shape;87;p1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pic>
        <p:nvPicPr>
          <p:cNvPr id="91" name="Google Shape;91;p1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2" name="Google Shape;92;p12"/>
          <p:cNvSpPr txBox="1">
            <a:spLocks noGrp="1"/>
          </p:cNvSpPr>
          <p:nvPr>
            <p:ph type="title"/>
          </p:nvPr>
        </p:nvSpPr>
        <p:spPr>
          <a:xfrm>
            <a:off x="913774" y="609599"/>
            <a:ext cx="10364452"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txBox="1">
            <a:spLocks noGrp="1"/>
          </p:cNvSpPr>
          <p:nvPr>
            <p:ph type="body" idx="1"/>
          </p:nvPr>
        </p:nvSpPr>
        <p:spPr>
          <a:xfrm>
            <a:off x="913775" y="4204821"/>
            <a:ext cx="1036445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4" name="Google Shape;94;p1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7"/>
        <p:cNvGrpSpPr/>
        <p:nvPr/>
      </p:nvGrpSpPr>
      <p:grpSpPr>
        <a:xfrm>
          <a:off x="0" y="0"/>
          <a:ext cx="0" cy="0"/>
          <a:chOff x="0" y="0"/>
          <a:chExt cx="0" cy="0"/>
        </a:xfrm>
      </p:grpSpPr>
      <p:pic>
        <p:nvPicPr>
          <p:cNvPr id="98" name="Google Shape;98;p1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body" idx="1"/>
          </p:nvPr>
        </p:nvSpPr>
        <p:spPr>
          <a:xfrm>
            <a:off x="1720644" y="3610032"/>
            <a:ext cx="8752299"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1" name="Google Shape;101;p13"/>
          <p:cNvSpPr txBox="1">
            <a:spLocks noGrp="1"/>
          </p:cNvSpPr>
          <p:nvPr>
            <p:ph type="body" idx="2"/>
          </p:nvPr>
        </p:nvSpPr>
        <p:spPr>
          <a:xfrm>
            <a:off x="913774" y="4372796"/>
            <a:ext cx="10364452"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2" name="Google Shape;102;p1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05" name="Google Shape;105;p13"/>
          <p:cNvSpPr txBox="1"/>
          <p:nvPr/>
        </p:nvSpPr>
        <p:spPr>
          <a:xfrm>
            <a:off x="1001488" y="75416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106" name="Google Shape;106;p13"/>
          <p:cNvSpPr txBox="1"/>
          <p:nvPr/>
        </p:nvSpPr>
        <p:spPr>
          <a:xfrm>
            <a:off x="10557558" y="299357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7"/>
        <p:cNvGrpSpPr/>
        <p:nvPr/>
      </p:nvGrpSpPr>
      <p:grpSpPr>
        <a:xfrm>
          <a:off x="0" y="0"/>
          <a:ext cx="0" cy="0"/>
          <a:chOff x="0" y="0"/>
          <a:chExt cx="0" cy="0"/>
        </a:xfrm>
      </p:grpSpPr>
      <p:pic>
        <p:nvPicPr>
          <p:cNvPr id="108" name="Google Shape;108;p1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9" name="Google Shape;109;p14"/>
          <p:cNvSpPr txBox="1">
            <a:spLocks noGrp="1"/>
          </p:cNvSpPr>
          <p:nvPr>
            <p:ph type="title"/>
          </p:nvPr>
        </p:nvSpPr>
        <p:spPr>
          <a:xfrm>
            <a:off x="913775" y="2138721"/>
            <a:ext cx="10364452"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4"/>
          <p:cNvSpPr txBox="1">
            <a:spLocks noGrp="1"/>
          </p:cNvSpPr>
          <p:nvPr>
            <p:ph type="body" idx="1"/>
          </p:nvPr>
        </p:nvSpPr>
        <p:spPr>
          <a:xfrm>
            <a:off x="913775" y="4662335"/>
            <a:ext cx="10364452"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11" name="Google Shape;111;p1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4"/>
        <p:cNvGrpSpPr/>
        <p:nvPr/>
      </p:nvGrpSpPr>
      <p:grpSpPr>
        <a:xfrm>
          <a:off x="0" y="0"/>
          <a:ext cx="0" cy="0"/>
          <a:chOff x="0" y="0"/>
          <a:chExt cx="0" cy="0"/>
        </a:xfrm>
      </p:grpSpPr>
      <p:pic>
        <p:nvPicPr>
          <p:cNvPr id="115" name="Google Shape;115;p1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6" name="Google Shape;116;p15"/>
          <p:cNvSpPr txBox="1">
            <a:spLocks noGrp="1"/>
          </p:cNvSpPr>
          <p:nvPr>
            <p:ph type="title"/>
          </p:nvPr>
        </p:nvSpPr>
        <p:spPr>
          <a:xfrm>
            <a:off x="913774" y="609600"/>
            <a:ext cx="10364452"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913774" y="2367093"/>
            <a:ext cx="329897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8" name="Google Shape;118;p15"/>
          <p:cNvSpPr txBox="1">
            <a:spLocks noGrp="1"/>
          </p:cNvSpPr>
          <p:nvPr>
            <p:ph type="body" idx="2"/>
          </p:nvPr>
        </p:nvSpPr>
        <p:spPr>
          <a:xfrm>
            <a:off x="913774" y="2943355"/>
            <a:ext cx="329897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9" name="Google Shape;119;p15"/>
          <p:cNvSpPr txBox="1">
            <a:spLocks noGrp="1"/>
          </p:cNvSpPr>
          <p:nvPr>
            <p:ph type="body" idx="3"/>
          </p:nvPr>
        </p:nvSpPr>
        <p:spPr>
          <a:xfrm>
            <a:off x="4452389" y="2367093"/>
            <a:ext cx="329152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0" name="Google Shape;120;p15"/>
          <p:cNvSpPr txBox="1">
            <a:spLocks noGrp="1"/>
          </p:cNvSpPr>
          <p:nvPr>
            <p:ph type="body" idx="4"/>
          </p:nvPr>
        </p:nvSpPr>
        <p:spPr>
          <a:xfrm>
            <a:off x="4441348" y="2943355"/>
            <a:ext cx="3303351"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1" name="Google Shape;121;p15"/>
          <p:cNvSpPr txBox="1">
            <a:spLocks noGrp="1"/>
          </p:cNvSpPr>
          <p:nvPr>
            <p:ph type="body" idx="5"/>
          </p:nvPr>
        </p:nvSpPr>
        <p:spPr>
          <a:xfrm>
            <a:off x="7973298" y="2367093"/>
            <a:ext cx="33049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2" name="Google Shape;122;p15"/>
          <p:cNvSpPr txBox="1">
            <a:spLocks noGrp="1"/>
          </p:cNvSpPr>
          <p:nvPr>
            <p:ph type="body" idx="6"/>
          </p:nvPr>
        </p:nvSpPr>
        <p:spPr>
          <a:xfrm>
            <a:off x="7973298" y="2943355"/>
            <a:ext cx="3304928"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3" name="Google Shape;123;p1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6"/>
        <p:cNvGrpSpPr/>
        <p:nvPr/>
      </p:nvGrpSpPr>
      <p:grpSpPr>
        <a:xfrm>
          <a:off x="0" y="0"/>
          <a:ext cx="0" cy="0"/>
          <a:chOff x="0" y="0"/>
          <a:chExt cx="0" cy="0"/>
        </a:xfrm>
      </p:grpSpPr>
      <p:pic>
        <p:nvPicPr>
          <p:cNvPr id="127" name="Google Shape;127;p1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8" name="Google Shape;128;p16"/>
          <p:cNvSpPr txBox="1">
            <a:spLocks noGrp="1"/>
          </p:cNvSpPr>
          <p:nvPr>
            <p:ph type="title"/>
          </p:nvPr>
        </p:nvSpPr>
        <p:spPr>
          <a:xfrm>
            <a:off x="913774" y="610772"/>
            <a:ext cx="10364452"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a:off x="913774" y="4204820"/>
            <a:ext cx="3296409"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0" name="Google Shape;130;p16"/>
          <p:cNvSpPr>
            <a:spLocks noGrp="1"/>
          </p:cNvSpPr>
          <p:nvPr>
            <p:ph type="pic" idx="2"/>
          </p:nvPr>
        </p:nvSpPr>
        <p:spPr>
          <a:xfrm>
            <a:off x="913774" y="2367093"/>
            <a:ext cx="3296409" cy="1524000"/>
          </a:xfrm>
          <a:prstGeom prst="roundRect">
            <a:avLst>
              <a:gd name="adj" fmla="val 9363"/>
            </a:avLst>
          </a:prstGeom>
          <a:noFill/>
          <a:ln w="82550" cap="sq" cmpd="sng">
            <a:solidFill>
              <a:srgbClr val="EAEAEA"/>
            </a:solidFill>
            <a:prstDash val="solid"/>
            <a:miter lim="800000"/>
            <a:headEnd type="none" w="sm" len="sm"/>
            <a:tailEnd type="none" w="sm" len="sm"/>
          </a:ln>
        </p:spPr>
      </p:sp>
      <p:sp>
        <p:nvSpPr>
          <p:cNvPr id="131" name="Google Shape;131;p16"/>
          <p:cNvSpPr txBox="1">
            <a:spLocks noGrp="1"/>
          </p:cNvSpPr>
          <p:nvPr>
            <p:ph type="body" idx="3"/>
          </p:nvPr>
        </p:nvSpPr>
        <p:spPr>
          <a:xfrm>
            <a:off x="913774" y="4781082"/>
            <a:ext cx="3296409"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2" name="Google Shape;132;p16"/>
          <p:cNvSpPr txBox="1">
            <a:spLocks noGrp="1"/>
          </p:cNvSpPr>
          <p:nvPr>
            <p:ph type="body" idx="4"/>
          </p:nvPr>
        </p:nvSpPr>
        <p:spPr>
          <a:xfrm>
            <a:off x="4442759" y="4204820"/>
            <a:ext cx="33018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3" name="Google Shape;133;p16"/>
          <p:cNvSpPr>
            <a:spLocks noGrp="1"/>
          </p:cNvSpPr>
          <p:nvPr>
            <p:ph type="pic" idx="5"/>
          </p:nvPr>
        </p:nvSpPr>
        <p:spPr>
          <a:xfrm>
            <a:off x="4441348" y="2367093"/>
            <a:ext cx="3303352"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4" name="Google Shape;134;p16"/>
          <p:cNvSpPr txBox="1">
            <a:spLocks noGrp="1"/>
          </p:cNvSpPr>
          <p:nvPr>
            <p:ph type="body" idx="6"/>
          </p:nvPr>
        </p:nvSpPr>
        <p:spPr>
          <a:xfrm>
            <a:off x="4441348" y="4781080"/>
            <a:ext cx="3303352"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5" name="Google Shape;135;p16"/>
          <p:cNvSpPr txBox="1">
            <a:spLocks noGrp="1"/>
          </p:cNvSpPr>
          <p:nvPr>
            <p:ph type="body" idx="7"/>
          </p:nvPr>
        </p:nvSpPr>
        <p:spPr>
          <a:xfrm>
            <a:off x="7973298" y="4204820"/>
            <a:ext cx="330068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6" name="Google Shape;136;p16"/>
          <p:cNvSpPr>
            <a:spLocks noGrp="1"/>
          </p:cNvSpPr>
          <p:nvPr>
            <p:ph type="pic" idx="8"/>
          </p:nvPr>
        </p:nvSpPr>
        <p:spPr>
          <a:xfrm>
            <a:off x="7973298" y="2367093"/>
            <a:ext cx="3304928"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7" name="Google Shape;137;p16"/>
          <p:cNvSpPr txBox="1">
            <a:spLocks noGrp="1"/>
          </p:cNvSpPr>
          <p:nvPr>
            <p:ph type="body" idx="9"/>
          </p:nvPr>
        </p:nvSpPr>
        <p:spPr>
          <a:xfrm>
            <a:off x="7973173" y="4781078"/>
            <a:ext cx="3305053"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8" name="Google Shape;138;p1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pic>
        <p:nvPicPr>
          <p:cNvPr id="142" name="Google Shape;142;p1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3" name="Google Shape;143;p1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7"/>
          <p:cNvSpPr txBox="1">
            <a:spLocks noGrp="1"/>
          </p:cNvSpPr>
          <p:nvPr>
            <p:ph type="body" idx="1"/>
          </p:nvPr>
        </p:nvSpPr>
        <p:spPr>
          <a:xfrm rot="5400000">
            <a:off x="4383948" y="-1103079"/>
            <a:ext cx="3424107" cy="103644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5" name="Google Shape;145;p1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
        <p:cNvGrpSpPr/>
        <p:nvPr/>
      </p:nvGrpSpPr>
      <p:grpSpPr>
        <a:xfrm>
          <a:off x="0" y="0"/>
          <a:ext cx="0" cy="0"/>
          <a:chOff x="0" y="0"/>
          <a:chExt cx="0" cy="0"/>
        </a:xfrm>
      </p:grpSpPr>
      <p:pic>
        <p:nvPicPr>
          <p:cNvPr id="149" name="Google Shape;149;p1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0" name="Google Shape;150;p18"/>
          <p:cNvSpPr txBox="1">
            <a:spLocks noGrp="1"/>
          </p:cNvSpPr>
          <p:nvPr>
            <p:ph type="title"/>
          </p:nvPr>
        </p:nvSpPr>
        <p:spPr>
          <a:xfrm rot="5400000">
            <a:off x="7410763" y="1923737"/>
            <a:ext cx="5181599" cy="25533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8"/>
          <p:cNvSpPr txBox="1">
            <a:spLocks noGrp="1"/>
          </p:cNvSpPr>
          <p:nvPr>
            <p:ph type="body" idx="1"/>
          </p:nvPr>
        </p:nvSpPr>
        <p:spPr>
          <a:xfrm rot="5400000">
            <a:off x="2152338" y="-628961"/>
            <a:ext cx="5181599" cy="765872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52" name="Google Shape;152;p1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pic>
        <p:nvPicPr>
          <p:cNvPr id="24" name="Google Shape;24;p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 name="Google Shape;25;p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pic>
        <p:nvPicPr>
          <p:cNvPr id="29" name="Google Shape;29;p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0" name="Google Shape;30;p4"/>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2" name="Google Shape;32;p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36" name="Google Shape;36;p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7" name="Google Shape;37;p5"/>
          <p:cNvSpPr txBox="1">
            <a:spLocks noGrp="1"/>
          </p:cNvSpPr>
          <p:nvPr>
            <p:ph type="title"/>
          </p:nvPr>
        </p:nvSpPr>
        <p:spPr>
          <a:xfrm>
            <a:off x="913774" y="828563"/>
            <a:ext cx="10351752"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913774" y="3657457"/>
            <a:ext cx="10351752"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9" name="Google Shape;39;p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pic>
        <p:nvPicPr>
          <p:cNvPr id="43" name="Google Shape;43;p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913774" y="2367092"/>
            <a:ext cx="51060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6" name="Google Shape;46;p6"/>
          <p:cNvSpPr txBox="1">
            <a:spLocks noGrp="1"/>
          </p:cNvSpPr>
          <p:nvPr>
            <p:ph type="body" idx="2"/>
          </p:nvPr>
        </p:nvSpPr>
        <p:spPr>
          <a:xfrm>
            <a:off x="6172200" y="2367092"/>
            <a:ext cx="510540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pic>
        <p:nvPicPr>
          <p:cNvPr id="51" name="Google Shape;51;p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1146328" y="2371018"/>
            <a:ext cx="487347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7"/>
          <p:cNvSpPr txBox="1">
            <a:spLocks noGrp="1"/>
          </p:cNvSpPr>
          <p:nvPr>
            <p:ph type="body" idx="2"/>
          </p:nvPr>
        </p:nvSpPr>
        <p:spPr>
          <a:xfrm>
            <a:off x="913774" y="3051012"/>
            <a:ext cx="5106027"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7"/>
          <p:cNvSpPr txBox="1">
            <a:spLocks noGrp="1"/>
          </p:cNvSpPr>
          <p:nvPr>
            <p:ph type="body" idx="3"/>
          </p:nvPr>
        </p:nvSpPr>
        <p:spPr>
          <a:xfrm>
            <a:off x="6396423" y="2371018"/>
            <a:ext cx="488180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6" name="Google Shape;56;p7"/>
          <p:cNvSpPr txBox="1">
            <a:spLocks noGrp="1"/>
          </p:cNvSpPr>
          <p:nvPr>
            <p:ph type="body" idx="4"/>
          </p:nvPr>
        </p:nvSpPr>
        <p:spPr>
          <a:xfrm>
            <a:off x="6172200" y="3051012"/>
            <a:ext cx="510540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7" name="Google Shape;57;p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pic>
        <p:nvPicPr>
          <p:cNvPr id="61" name="Google Shape;61;p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2" name="Google Shape;62;p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pic>
        <p:nvPicPr>
          <p:cNvPr id="67" name="Google Shape;67;p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8" name="Google Shape;68;p9"/>
          <p:cNvSpPr txBox="1">
            <a:spLocks noGrp="1"/>
          </p:cNvSpPr>
          <p:nvPr>
            <p:ph type="title"/>
          </p:nvPr>
        </p:nvSpPr>
        <p:spPr>
          <a:xfrm>
            <a:off x="913775" y="609600"/>
            <a:ext cx="3935688"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body" idx="1"/>
          </p:nvPr>
        </p:nvSpPr>
        <p:spPr>
          <a:xfrm>
            <a:off x="5078062" y="609600"/>
            <a:ext cx="6200163"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9"/>
          <p:cNvSpPr txBox="1">
            <a:spLocks noGrp="1"/>
          </p:cNvSpPr>
          <p:nvPr>
            <p:ph type="body" idx="2"/>
          </p:nvPr>
        </p:nvSpPr>
        <p:spPr>
          <a:xfrm>
            <a:off x="913774" y="2632852"/>
            <a:ext cx="3935689"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9"/>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pic>
        <p:nvPicPr>
          <p:cNvPr id="75" name="Google Shape;75;p1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6" name="Google Shape;76;p10"/>
          <p:cNvSpPr txBox="1">
            <a:spLocks noGrp="1"/>
          </p:cNvSpPr>
          <p:nvPr>
            <p:ph type="title"/>
          </p:nvPr>
        </p:nvSpPr>
        <p:spPr>
          <a:xfrm>
            <a:off x="913774" y="609600"/>
            <a:ext cx="5934969"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a:spLocks noGrp="1"/>
          </p:cNvSpPr>
          <p:nvPr>
            <p:ph type="pic" idx="2"/>
          </p:nvPr>
        </p:nvSpPr>
        <p:spPr>
          <a:xfrm>
            <a:off x="7424803" y="609601"/>
            <a:ext cx="3255358" cy="5181600"/>
          </a:xfrm>
          <a:prstGeom prst="roundRect">
            <a:avLst>
              <a:gd name="adj" fmla="val 4943"/>
            </a:avLst>
          </a:prstGeom>
          <a:noFill/>
          <a:ln w="82550" cap="sq" cmpd="sng">
            <a:solidFill>
              <a:srgbClr val="EAEAEA"/>
            </a:solidFill>
            <a:prstDash val="solid"/>
            <a:miter lim="800000"/>
            <a:headEnd type="none" w="sm" len="sm"/>
            <a:tailEnd type="none" w="sm" len="sm"/>
          </a:ln>
        </p:spPr>
      </p:sp>
      <p:sp>
        <p:nvSpPr>
          <p:cNvPr id="78" name="Google Shape;78;p10"/>
          <p:cNvSpPr txBox="1">
            <a:spLocks noGrp="1"/>
          </p:cNvSpPr>
          <p:nvPr>
            <p:ph type="body" idx="1"/>
          </p:nvPr>
        </p:nvSpPr>
        <p:spPr>
          <a:xfrm>
            <a:off x="913794" y="2632852"/>
            <a:ext cx="5934949"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9" name="Google Shape;79;p10"/>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9"/>
        <p:cNvGrpSpPr/>
        <p:nvPr/>
      </p:nvGrpSpPr>
      <p:grpSpPr>
        <a:xfrm>
          <a:off x="0" y="0"/>
          <a:ext cx="0" cy="0"/>
          <a:chOff x="0" y="0"/>
          <a:chExt cx="0" cy="0"/>
        </a:xfrm>
      </p:grpSpPr>
      <p:pic>
        <p:nvPicPr>
          <p:cNvPr id="10" name="Google Shape;10;p1" descr="\\DROBO-FS\QuickDrops\JB\PPTX NG\Droplets\LightingOverlay.png"/>
          <p:cNvPicPr preferRelativeResize="0"/>
          <p:nvPr/>
        </p:nvPicPr>
        <p:blipFill rotWithShape="1">
          <a:blip r:embed="rId19">
            <a:alphaModFix/>
          </a:blip>
          <a:srcRect/>
          <a:stretch/>
        </p:blipFill>
        <p:spPr>
          <a:xfrm>
            <a:off x="0" y="-1"/>
            <a:ext cx="12192003" cy="6858001"/>
          </a:xfrm>
          <a:prstGeom prst="rect">
            <a:avLst/>
          </a:prstGeom>
          <a:noFill/>
          <a:ln>
            <a:noFill/>
          </a:ln>
        </p:spPr>
      </p:pic>
      <p:sp>
        <p:nvSpPr>
          <p:cNvPr id="11" name="Google Shape;11;p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2" name="Google Shape;12;p1"/>
          <p:cNvSpPr txBox="1">
            <a:spLocks noGrp="1"/>
          </p:cNvSpPr>
          <p:nvPr>
            <p:ph type="body" idx="1"/>
          </p:nvPr>
        </p:nvSpPr>
        <p:spPr>
          <a:xfrm>
            <a:off x="913775" y="2367093"/>
            <a:ext cx="10364452"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5" name="Google Shape;15;p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8" name="Picture 4" descr="ITEC_new-removebg.png"/>
          <p:cNvPicPr>
            <a:picLocks noChangeAspect="1" noChangeArrowheads="1"/>
          </p:cNvPicPr>
          <p:nvPr userDrawn="1"/>
        </p:nvPicPr>
        <p:blipFill>
          <a:blip r:embed="rId20"/>
          <a:srcRect/>
          <a:stretch>
            <a:fillRect/>
          </a:stretch>
        </p:blipFill>
        <p:spPr bwMode="auto">
          <a:xfrm>
            <a:off x="76200" y="65172"/>
            <a:ext cx="1066800" cy="1059782"/>
          </a:xfrm>
          <a:prstGeom prst="rect">
            <a:avLst/>
          </a:prstGeom>
          <a:noFill/>
          <a:ln w="9525">
            <a:noFill/>
            <a:miter lim="800000"/>
            <a:headEnd/>
            <a:tailEnd/>
          </a:ln>
        </p:spPr>
      </p:pic>
      <p:pic>
        <p:nvPicPr>
          <p:cNvPr id="9" name="Picture 8" descr="File:C-DAC LogoTransp.png - Wikipedia"/>
          <p:cNvPicPr/>
          <p:nvPr userDrawn="1"/>
        </p:nvPicPr>
        <p:blipFill>
          <a:blip r:embed="rId21"/>
          <a:srcRect/>
          <a:stretch>
            <a:fillRect/>
          </a:stretch>
        </p:blipFill>
        <p:spPr bwMode="auto">
          <a:xfrm>
            <a:off x="10493828" y="138415"/>
            <a:ext cx="1388012" cy="759656"/>
          </a:xfrm>
          <a:prstGeom prst="rect">
            <a:avLst/>
          </a:prstGeom>
          <a:noFill/>
          <a:ln w="9525">
            <a:noFill/>
            <a:miter lim="800000"/>
            <a:headEnd/>
            <a:tailEnd/>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www.computer50.org/kgill/people/turpic.gi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d2h0cx97tjks2p.cloudfront.net/blogs/wp-content/uploads/sites/2/2019/08/reinforcement-learning.jpg"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5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Twentieth Century"/>
              <a:buNone/>
            </a:pPr>
            <a:r>
              <a:rPr lang="en-US" dirty="0"/>
              <a:t>SESSION 1 </a:t>
            </a:r>
            <a:endParaRPr dirty="0"/>
          </a:p>
        </p:txBody>
      </p:sp>
      <p:sp>
        <p:nvSpPr>
          <p:cNvPr id="160" name="Google Shape;160;p19"/>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SzPts val="6000"/>
              <a:buNone/>
            </a:pPr>
            <a:r>
              <a:rPr lang="en-US" sz="6000">
                <a:latin typeface="Twentieth Century"/>
                <a:ea typeface="Twentieth Century"/>
                <a:cs typeface="Twentieth Century"/>
                <a:sym typeface="Twentieth Century"/>
              </a:rPr>
              <a:t>INTRODUCTION TO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US" sz="4400"/>
              <a:t>1. ACTING HUMANLY</a:t>
            </a:r>
            <a:endParaRPr/>
          </a:p>
        </p:txBody>
      </p:sp>
      <p:graphicFrame>
        <p:nvGraphicFramePr>
          <p:cNvPr id="219" name="Google Shape;219;p28"/>
          <p:cNvGraphicFramePr/>
          <p:nvPr/>
        </p:nvGraphicFramePr>
        <p:xfrm>
          <a:off x="4267200" y="3665538"/>
          <a:ext cx="4038600" cy="1924050"/>
        </p:xfrm>
        <a:graphic>
          <a:graphicData uri="http://schemas.openxmlformats.org/drawingml/2006/table">
            <a:tbl>
              <a:tblPr>
                <a:noFill/>
                <a:tableStyleId>{9BEEDD0B-DE68-4259-AE5D-B83B3E7C6A0D}</a:tableStyleId>
              </a:tblPr>
              <a:tblGrid>
                <a:gridCol w="2065350">
                  <a:extLst>
                    <a:ext uri="{9D8B030D-6E8A-4147-A177-3AD203B41FA5}">
                      <a16:colId xmlns:a16="http://schemas.microsoft.com/office/drawing/2014/main" val="20000"/>
                    </a:ext>
                  </a:extLst>
                </a:gridCol>
                <a:gridCol w="1973250">
                  <a:extLst>
                    <a:ext uri="{9D8B030D-6E8A-4147-A177-3AD203B41FA5}">
                      <a16:colId xmlns:a16="http://schemas.microsoft.com/office/drawing/2014/main" val="20001"/>
                    </a:ext>
                  </a:extLst>
                </a:gridCol>
              </a:tblGrid>
              <a:tr h="893775">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2. Thinking humanly</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3. Thinking </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Rationally</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30275">
                <a:tc>
                  <a:txBody>
                    <a:bodyPr/>
                    <a:lstStyle/>
                    <a:p>
                      <a:pPr marL="0" marR="0" lvl="0" indent="0" algn="l" rtl="0">
                        <a:lnSpc>
                          <a:spcPct val="100000"/>
                        </a:lnSpc>
                        <a:spcBef>
                          <a:spcPts val="0"/>
                        </a:spcBef>
                        <a:spcAft>
                          <a:spcPts val="0"/>
                        </a:spcAft>
                        <a:buClr>
                          <a:srgbClr val="FF0000"/>
                        </a:buClr>
                        <a:buSzPts val="1800"/>
                        <a:buFont typeface="Times New Roman"/>
                        <a:buNone/>
                      </a:pPr>
                      <a:r>
                        <a:rPr lang="en-US" sz="1800" b="0" i="0" u="none" strike="noStrike" cap="none">
                          <a:solidFill>
                            <a:srgbClr val="FF0000"/>
                          </a:solidFill>
                          <a:latin typeface="Times New Roman"/>
                          <a:ea typeface="Times New Roman"/>
                          <a:cs typeface="Times New Roman"/>
                          <a:sym typeface="Times New Roman"/>
                        </a:rPr>
                        <a:t>1. Acting </a:t>
                      </a:r>
                      <a:endParaRPr sz="1400" u="none" strike="noStrike" cap="none"/>
                    </a:p>
                    <a:p>
                      <a:pPr marL="0" marR="0" lvl="0" indent="0" algn="l" rtl="0">
                        <a:lnSpc>
                          <a:spcPct val="100000"/>
                        </a:lnSpc>
                        <a:spcBef>
                          <a:spcPts val="360"/>
                        </a:spcBef>
                        <a:spcAft>
                          <a:spcPts val="0"/>
                        </a:spcAft>
                        <a:buClr>
                          <a:srgbClr val="FF0000"/>
                        </a:buClr>
                        <a:buSzPts val="1800"/>
                        <a:buFont typeface="Times New Roman"/>
                        <a:buNone/>
                      </a:pPr>
                      <a:r>
                        <a:rPr lang="en-US" sz="1800" b="0" i="0" u="none" strike="noStrike" cap="none">
                          <a:solidFill>
                            <a:srgbClr val="FF0000"/>
                          </a:solidFill>
                          <a:latin typeface="Times New Roman"/>
                          <a:ea typeface="Times New Roman"/>
                          <a:cs typeface="Times New Roman"/>
                          <a:sym typeface="Times New Roman"/>
                        </a:rPr>
                        <a:t>Humanly</a:t>
                      </a:r>
                      <a:endParaRPr sz="1400" u="none" strike="noStrike" cap="none"/>
                    </a:p>
                    <a:p>
                      <a:pPr marL="0" marR="0" lvl="0" indent="0" algn="l" rtl="0">
                        <a:lnSpc>
                          <a:spcPct val="100000"/>
                        </a:lnSpc>
                        <a:spcBef>
                          <a:spcPts val="360"/>
                        </a:spcBef>
                        <a:spcAft>
                          <a:spcPts val="0"/>
                        </a:spcAft>
                        <a:buClr>
                          <a:srgbClr val="FF0000"/>
                        </a:buClr>
                        <a:buSzPts val="1800"/>
                        <a:buFont typeface="Times New Roman"/>
                        <a:buNone/>
                      </a:pPr>
                      <a:r>
                        <a:rPr lang="en-US" sz="1800" b="0" i="0" u="none" strike="noStrike" cap="none">
                          <a:solidFill>
                            <a:srgbClr val="FF0000"/>
                          </a:solidFill>
                          <a:latin typeface="Times New Roman"/>
                          <a:ea typeface="Times New Roman"/>
                          <a:cs typeface="Times New Roman"/>
                          <a:sym typeface="Times New Roman"/>
                        </a:rPr>
                        <a:t>🡪Turing Test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4. Acting </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Rationally</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20" name="Google Shape;220;p28"/>
          <p:cNvSpPr txBox="1"/>
          <p:nvPr/>
        </p:nvSpPr>
        <p:spPr>
          <a:xfrm>
            <a:off x="2133600" y="3879851"/>
            <a:ext cx="1408113" cy="581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wentieth Century"/>
                <a:ea typeface="Twentieth Century"/>
                <a:cs typeface="Twentieth Century"/>
                <a:sym typeface="Twentieth Century"/>
              </a:rPr>
              <a:t>Thought/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wentieth Century"/>
                <a:ea typeface="Twentieth Century"/>
                <a:cs typeface="Twentieth Century"/>
                <a:sym typeface="Twentieth Century"/>
              </a:rPr>
              <a:t>Reasoning</a:t>
            </a:r>
            <a:endParaRPr sz="1400" b="0" i="0" u="none" strike="noStrike" cap="none">
              <a:solidFill>
                <a:srgbClr val="000000"/>
              </a:solidFill>
              <a:latin typeface="Arial"/>
              <a:ea typeface="Arial"/>
              <a:cs typeface="Arial"/>
              <a:sym typeface="Arial"/>
            </a:endParaRPr>
          </a:p>
        </p:txBody>
      </p:sp>
      <p:sp>
        <p:nvSpPr>
          <p:cNvPr id="221" name="Google Shape;221;p28"/>
          <p:cNvSpPr txBox="1"/>
          <p:nvPr/>
        </p:nvSpPr>
        <p:spPr>
          <a:xfrm>
            <a:off x="1752600" y="5083175"/>
            <a:ext cx="164598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wentieth Century"/>
                <a:ea typeface="Twentieth Century"/>
                <a:cs typeface="Twentieth Century"/>
                <a:sym typeface="Twentieth Century"/>
              </a:rPr>
              <a:t>Behavior/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wentieth Century"/>
                <a:ea typeface="Twentieth Century"/>
                <a:cs typeface="Twentieth Century"/>
                <a:sym typeface="Twentieth Century"/>
              </a:rPr>
              <a:t>Actions</a:t>
            </a:r>
            <a:endParaRPr sz="1400" b="0" i="0" u="none" strike="noStrike" cap="none">
              <a:solidFill>
                <a:srgbClr val="000000"/>
              </a:solidFill>
              <a:latin typeface="Arial"/>
              <a:ea typeface="Arial"/>
              <a:cs typeface="Arial"/>
              <a:sym typeface="Arial"/>
            </a:endParaRPr>
          </a:p>
        </p:txBody>
      </p:sp>
      <p:sp>
        <p:nvSpPr>
          <p:cNvPr id="222" name="Google Shape;222;p28"/>
          <p:cNvSpPr txBox="1"/>
          <p:nvPr/>
        </p:nvSpPr>
        <p:spPr>
          <a:xfrm>
            <a:off x="3429001" y="2895601"/>
            <a:ext cx="2462214"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Human-like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Intelligence</a:t>
            </a:r>
            <a:endParaRPr sz="1400" b="0" i="0" u="none" strike="noStrike" cap="none">
              <a:solidFill>
                <a:srgbClr val="000000"/>
              </a:solidFill>
              <a:latin typeface="Arial"/>
              <a:ea typeface="Arial"/>
              <a:cs typeface="Arial"/>
              <a:sym typeface="Arial"/>
            </a:endParaRPr>
          </a:p>
        </p:txBody>
      </p:sp>
      <p:sp>
        <p:nvSpPr>
          <p:cNvPr id="223" name="Google Shape;223;p28"/>
          <p:cNvSpPr txBox="1"/>
          <p:nvPr/>
        </p:nvSpPr>
        <p:spPr>
          <a:xfrm>
            <a:off x="6400801" y="2922588"/>
            <a:ext cx="274319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a:t>
            </a:r>
            <a:r>
              <a:rPr lang="en-US" sz="2000" b="0" i="0" u="none" strike="noStrike" cap="none">
                <a:solidFill>
                  <a:schemeClr val="dk1"/>
                </a:solidFill>
                <a:latin typeface="Twentieth Century"/>
                <a:ea typeface="Twentieth Century"/>
                <a:cs typeface="Twentieth Century"/>
                <a:sym typeface="Twentieth Century"/>
              </a:rPr>
              <a:t>Ideal</a:t>
            </a:r>
            <a:r>
              <a:rPr lang="en-US" sz="2000" b="0" i="0" u="none" strike="noStrike" cap="none">
                <a:solidFill>
                  <a:schemeClr val="dk1"/>
                </a:solidFill>
                <a:latin typeface="Arial"/>
                <a:ea typeface="Arial"/>
                <a:cs typeface="Arial"/>
                <a:sym typeface="Arial"/>
              </a:rPr>
              <a:t>”</a:t>
            </a:r>
            <a:r>
              <a:rPr lang="en-US" sz="2000" b="0" i="0" u="none" strike="noStrike" cap="none">
                <a:solidFill>
                  <a:schemeClr val="dk1"/>
                </a:solidFill>
                <a:latin typeface="Twentieth Century"/>
                <a:ea typeface="Twentieth Century"/>
                <a:cs typeface="Twentieth Century"/>
                <a:sym typeface="Twentieth Century"/>
              </a:rPr>
              <a:t> Intelligent/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Rationally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xfrm>
            <a:off x="2590800" y="-228600"/>
            <a:ext cx="77724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ACTING HUMANLY: TURING TEST</a:t>
            </a:r>
            <a:endParaRPr/>
          </a:p>
        </p:txBody>
      </p:sp>
      <p:sp>
        <p:nvSpPr>
          <p:cNvPr id="230" name="Google Shape;230;p29"/>
          <p:cNvSpPr txBox="1">
            <a:spLocks noGrp="1"/>
          </p:cNvSpPr>
          <p:nvPr>
            <p:ph type="body" idx="1"/>
          </p:nvPr>
        </p:nvSpPr>
        <p:spPr>
          <a:xfrm>
            <a:off x="300251" y="1866900"/>
            <a:ext cx="11891749" cy="4191000"/>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80000"/>
              </a:lnSpc>
              <a:spcBef>
                <a:spcPts val="0"/>
              </a:spcBef>
              <a:spcAft>
                <a:spcPts val="0"/>
              </a:spcAft>
              <a:buSzPct val="100000"/>
              <a:buChar char="•"/>
            </a:pPr>
            <a:r>
              <a:rPr lang="en-US"/>
              <a:t>	</a:t>
            </a:r>
            <a:r>
              <a:rPr lang="en-US" sz="2300" cap="none">
                <a:latin typeface="Times New Roman"/>
                <a:ea typeface="Times New Roman"/>
                <a:cs typeface="Times New Roman"/>
                <a:sym typeface="Times New Roman"/>
              </a:rPr>
              <a:t>"Can machines behave intelligently?"</a:t>
            </a:r>
            <a:endParaRPr/>
          </a:p>
          <a:p>
            <a:pPr marL="685800" lvl="1" indent="-228662" algn="l" rtl="0">
              <a:lnSpc>
                <a:spcPct val="80000"/>
              </a:lnSpc>
              <a:spcBef>
                <a:spcPts val="500"/>
              </a:spcBef>
              <a:spcAft>
                <a:spcPts val="0"/>
              </a:spcAft>
              <a:buSzPct val="100000"/>
              <a:buChar char="•"/>
            </a:pPr>
            <a:r>
              <a:rPr lang="en-US" sz="2300" cap="none">
                <a:latin typeface="Times New Roman"/>
                <a:ea typeface="Times New Roman"/>
                <a:cs typeface="Times New Roman"/>
                <a:sym typeface="Times New Roman"/>
              </a:rPr>
              <a:t>Operational test for intelligent behavior: the imitation game</a:t>
            </a:r>
            <a:endParaRPr/>
          </a:p>
          <a:p>
            <a:pPr marL="228600" lvl="0" indent="-115443" algn="l" rtl="0">
              <a:lnSpc>
                <a:spcPct val="80000"/>
              </a:lnSpc>
              <a:spcBef>
                <a:spcPts val="1000"/>
              </a:spcBef>
              <a:spcAft>
                <a:spcPts val="0"/>
              </a:spcAft>
              <a:buSzPct val="100000"/>
              <a:buNone/>
            </a:pPr>
            <a:endParaRPr sz="2300" cap="none">
              <a:latin typeface="Times New Roman"/>
              <a:ea typeface="Times New Roman"/>
              <a:cs typeface="Times New Roman"/>
              <a:sym typeface="Times New Roman"/>
            </a:endParaRPr>
          </a:p>
          <a:p>
            <a:pPr marL="228600" lvl="0" indent="-115443" algn="l" rtl="0">
              <a:lnSpc>
                <a:spcPct val="80000"/>
              </a:lnSpc>
              <a:spcBef>
                <a:spcPts val="1000"/>
              </a:spcBef>
              <a:spcAft>
                <a:spcPts val="0"/>
              </a:spcAft>
              <a:buSzPct val="100000"/>
              <a:buNone/>
            </a:pPr>
            <a:endParaRPr sz="2300" cap="none">
              <a:latin typeface="Times New Roman"/>
              <a:ea typeface="Times New Roman"/>
              <a:cs typeface="Times New Roman"/>
              <a:sym typeface="Times New Roman"/>
            </a:endParaRPr>
          </a:p>
          <a:p>
            <a:pPr marL="228600" lvl="0" indent="-115443" algn="l" rtl="0">
              <a:lnSpc>
                <a:spcPct val="80000"/>
              </a:lnSpc>
              <a:spcBef>
                <a:spcPts val="1000"/>
              </a:spcBef>
              <a:spcAft>
                <a:spcPts val="0"/>
              </a:spcAft>
              <a:buSzPct val="100000"/>
              <a:buNone/>
            </a:pPr>
            <a:endParaRPr sz="2300" cap="none">
              <a:latin typeface="Times New Roman"/>
              <a:ea typeface="Times New Roman"/>
              <a:cs typeface="Times New Roman"/>
              <a:sym typeface="Times New Roman"/>
            </a:endParaRPr>
          </a:p>
          <a:p>
            <a:pPr marL="228600" lvl="0" indent="-115443" algn="l" rtl="0">
              <a:lnSpc>
                <a:spcPct val="80000"/>
              </a:lnSpc>
              <a:spcBef>
                <a:spcPts val="1000"/>
              </a:spcBef>
              <a:spcAft>
                <a:spcPts val="0"/>
              </a:spcAft>
              <a:buSzPct val="100000"/>
              <a:buNone/>
            </a:pPr>
            <a:endParaRPr sz="2300" cap="none">
              <a:latin typeface="Times New Roman"/>
              <a:ea typeface="Times New Roman"/>
              <a:cs typeface="Times New Roman"/>
              <a:sym typeface="Times New Roman"/>
            </a:endParaRPr>
          </a:p>
          <a:p>
            <a:pPr marL="228600" lvl="0" indent="-115443" algn="l" rtl="0">
              <a:lnSpc>
                <a:spcPct val="80000"/>
              </a:lnSpc>
              <a:spcBef>
                <a:spcPts val="1000"/>
              </a:spcBef>
              <a:spcAft>
                <a:spcPts val="0"/>
              </a:spcAft>
              <a:buSzPct val="100000"/>
              <a:buNone/>
            </a:pPr>
            <a:endParaRPr sz="2300" cap="none">
              <a:latin typeface="Times New Roman"/>
              <a:ea typeface="Times New Roman"/>
              <a:cs typeface="Times New Roman"/>
              <a:sym typeface="Times New Roman"/>
            </a:endParaRPr>
          </a:p>
          <a:p>
            <a:pPr marL="228600" lvl="0" indent="-115443" algn="l" rtl="0">
              <a:lnSpc>
                <a:spcPct val="80000"/>
              </a:lnSpc>
              <a:spcBef>
                <a:spcPts val="1000"/>
              </a:spcBef>
              <a:spcAft>
                <a:spcPts val="0"/>
              </a:spcAft>
              <a:buSzPct val="100000"/>
              <a:buNone/>
            </a:pPr>
            <a:endParaRPr sz="2300" cap="none">
              <a:latin typeface="Times New Roman"/>
              <a:ea typeface="Times New Roman"/>
              <a:cs typeface="Times New Roman"/>
              <a:sym typeface="Times New Roman"/>
            </a:endParaRPr>
          </a:p>
          <a:p>
            <a:pPr marL="228600" lvl="0" indent="-115443" algn="l" rtl="0">
              <a:lnSpc>
                <a:spcPct val="80000"/>
              </a:lnSpc>
              <a:spcBef>
                <a:spcPts val="1000"/>
              </a:spcBef>
              <a:spcAft>
                <a:spcPts val="0"/>
              </a:spcAft>
              <a:buSzPct val="100000"/>
              <a:buNone/>
            </a:pPr>
            <a:endParaRPr sz="2300" cap="none">
              <a:latin typeface="Times New Roman"/>
              <a:ea typeface="Times New Roman"/>
              <a:cs typeface="Times New Roman"/>
              <a:sym typeface="Times New Roman"/>
            </a:endParaRPr>
          </a:p>
          <a:p>
            <a:pPr marL="228600" lvl="0" indent="-115443" algn="l" rtl="0">
              <a:lnSpc>
                <a:spcPct val="80000"/>
              </a:lnSpc>
              <a:spcBef>
                <a:spcPts val="1000"/>
              </a:spcBef>
              <a:spcAft>
                <a:spcPts val="0"/>
              </a:spcAft>
              <a:buSzPct val="100000"/>
              <a:buNone/>
            </a:pPr>
            <a:endParaRPr sz="2300" cap="none">
              <a:latin typeface="Times New Roman"/>
              <a:ea typeface="Times New Roman"/>
              <a:cs typeface="Times New Roman"/>
              <a:sym typeface="Times New Roman"/>
            </a:endParaRPr>
          </a:p>
          <a:p>
            <a:pPr marL="228600" lvl="0" indent="-228631" algn="l" rtl="0">
              <a:lnSpc>
                <a:spcPct val="80000"/>
              </a:lnSpc>
              <a:spcBef>
                <a:spcPts val="1000"/>
              </a:spcBef>
              <a:spcAft>
                <a:spcPts val="0"/>
              </a:spcAft>
              <a:buSzPct val="100000"/>
              <a:buChar char="•"/>
            </a:pPr>
            <a:r>
              <a:rPr lang="en-US" sz="2300" cap="none">
                <a:latin typeface="Times New Roman"/>
                <a:ea typeface="Times New Roman"/>
                <a:cs typeface="Times New Roman"/>
                <a:sym typeface="Times New Roman"/>
              </a:rPr>
              <a:t>Predicted, a machine might have a 30% chance of fooling a lay person for 5 minutes. </a:t>
            </a:r>
            <a:endParaRPr/>
          </a:p>
          <a:p>
            <a:pPr marL="228600" lvl="0" indent="-115443" algn="l" rtl="0">
              <a:lnSpc>
                <a:spcPct val="80000"/>
              </a:lnSpc>
              <a:spcBef>
                <a:spcPts val="1000"/>
              </a:spcBef>
              <a:spcAft>
                <a:spcPts val="0"/>
              </a:spcAft>
              <a:buSzPct val="100000"/>
              <a:buNone/>
            </a:pPr>
            <a:endParaRPr sz="2300" cap="none">
              <a:latin typeface="Times New Roman"/>
              <a:ea typeface="Times New Roman"/>
              <a:cs typeface="Times New Roman"/>
              <a:sym typeface="Times New Roman"/>
            </a:endParaRPr>
          </a:p>
          <a:p>
            <a:pPr marL="228600" lvl="0" indent="-228631" algn="l" rtl="0">
              <a:lnSpc>
                <a:spcPct val="80000"/>
              </a:lnSpc>
              <a:spcBef>
                <a:spcPts val="1000"/>
              </a:spcBef>
              <a:spcAft>
                <a:spcPts val="0"/>
              </a:spcAft>
              <a:buSzPct val="100000"/>
              <a:buChar char="•"/>
            </a:pPr>
            <a:r>
              <a:rPr lang="en-US" sz="2300" cap="none">
                <a:latin typeface="Times New Roman"/>
                <a:ea typeface="Times New Roman"/>
                <a:cs typeface="Times New Roman"/>
                <a:sym typeface="Times New Roman"/>
              </a:rPr>
              <a:t>But, by scientific consensus, we are still several decades away</a:t>
            </a:r>
            <a:endParaRPr/>
          </a:p>
          <a:p>
            <a:pPr marL="228600" lvl="0" indent="-228631" algn="l" rtl="0">
              <a:lnSpc>
                <a:spcPct val="80000"/>
              </a:lnSpc>
              <a:spcBef>
                <a:spcPts val="1000"/>
              </a:spcBef>
              <a:spcAft>
                <a:spcPts val="0"/>
              </a:spcAft>
              <a:buSzPct val="100000"/>
              <a:buChar char="•"/>
            </a:pPr>
            <a:r>
              <a:rPr lang="en-US" sz="2300" cap="none">
                <a:latin typeface="Times New Roman"/>
                <a:ea typeface="Times New Roman"/>
                <a:cs typeface="Times New Roman"/>
                <a:sym typeface="Times New Roman"/>
              </a:rPr>
              <a:t>From truly passing the turing test (as the test was intended).</a:t>
            </a:r>
            <a:endParaRPr sz="2300" cap="none">
              <a:latin typeface="Times New Roman"/>
              <a:ea typeface="Times New Roman"/>
              <a:cs typeface="Times New Roman"/>
              <a:sym typeface="Times New Roman"/>
            </a:endParaRPr>
          </a:p>
        </p:txBody>
      </p:sp>
      <p:pic>
        <p:nvPicPr>
          <p:cNvPr id="231" name="Google Shape;231;p29" descr="turing"/>
          <p:cNvPicPr preferRelativeResize="0"/>
          <p:nvPr/>
        </p:nvPicPr>
        <p:blipFill rotWithShape="1">
          <a:blip r:embed="rId3">
            <a:alphaModFix/>
          </a:blip>
          <a:srcRect/>
          <a:stretch/>
        </p:blipFill>
        <p:spPr>
          <a:xfrm>
            <a:off x="2743201" y="2514600"/>
            <a:ext cx="4180157" cy="1447800"/>
          </a:xfrm>
          <a:prstGeom prst="rect">
            <a:avLst/>
          </a:prstGeom>
          <a:noFill/>
          <a:ln>
            <a:noFill/>
          </a:ln>
        </p:spPr>
      </p:pic>
      <p:sp>
        <p:nvSpPr>
          <p:cNvPr id="232" name="Google Shape;232;p29"/>
          <p:cNvSpPr txBox="1"/>
          <p:nvPr/>
        </p:nvSpPr>
        <p:spPr>
          <a:xfrm>
            <a:off x="7772399" y="2514601"/>
            <a:ext cx="3951027"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chemeClr val="accent2"/>
                </a:solidFill>
                <a:latin typeface="Twentieth Century"/>
                <a:ea typeface="Twentieth Century"/>
                <a:cs typeface="Twentieth Century"/>
                <a:sym typeface="Twentieth Century"/>
              </a:rPr>
              <a:t>AI system passes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chemeClr val="accent2"/>
                </a:solidFill>
                <a:latin typeface="Twentieth Century"/>
                <a:ea typeface="Twentieth Century"/>
                <a:cs typeface="Twentieth Century"/>
                <a:sym typeface="Twentieth Century"/>
              </a:rPr>
              <a:t>if interrogator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chemeClr val="accent2"/>
                </a:solidFill>
                <a:latin typeface="Twentieth Century"/>
                <a:ea typeface="Twentieth Century"/>
                <a:cs typeface="Twentieth Century"/>
                <a:sym typeface="Twentieth Century"/>
              </a:rPr>
              <a:t>cannot tell which one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chemeClr val="accent2"/>
                </a:solidFill>
                <a:latin typeface="Twentieth Century"/>
                <a:ea typeface="Twentieth Century"/>
                <a:cs typeface="Twentieth Century"/>
                <a:sym typeface="Twentieth Century"/>
              </a:rPr>
              <a:t>is the machine.</a:t>
            </a:r>
            <a:endParaRPr sz="1400" b="0" i="0" u="none" strike="noStrike" cap="none">
              <a:solidFill>
                <a:srgbClr val="000000"/>
              </a:solidFill>
              <a:latin typeface="Arial"/>
              <a:ea typeface="Arial"/>
              <a:cs typeface="Arial"/>
              <a:sym typeface="Arial"/>
            </a:endParaRPr>
          </a:p>
        </p:txBody>
      </p:sp>
      <p:pic>
        <p:nvPicPr>
          <p:cNvPr id="233" name="Google Shape;233;p29" descr="turpic">
            <a:hlinkClick r:id="rId4"/>
          </p:cNvPr>
          <p:cNvPicPr preferRelativeResize="0"/>
          <p:nvPr/>
        </p:nvPicPr>
        <p:blipFill rotWithShape="1">
          <a:blip r:embed="rId5">
            <a:alphaModFix/>
          </a:blip>
          <a:srcRect/>
          <a:stretch/>
        </p:blipFill>
        <p:spPr>
          <a:xfrm>
            <a:off x="1828800" y="0"/>
            <a:ext cx="844550" cy="1295400"/>
          </a:xfrm>
          <a:prstGeom prst="rect">
            <a:avLst/>
          </a:prstGeom>
          <a:noFill/>
          <a:ln>
            <a:noFill/>
          </a:ln>
        </p:spPr>
      </p:pic>
      <p:sp>
        <p:nvSpPr>
          <p:cNvPr id="234" name="Google Shape;234;p29"/>
          <p:cNvSpPr txBox="1"/>
          <p:nvPr/>
        </p:nvSpPr>
        <p:spPr>
          <a:xfrm>
            <a:off x="1524000" y="1295401"/>
            <a:ext cx="144780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wentieth Century"/>
                <a:ea typeface="Twentieth Century"/>
                <a:cs typeface="Twentieth Century"/>
                <a:sym typeface="Twentieth Century"/>
              </a:rPr>
              <a:t>Alan Turing</a:t>
            </a:r>
            <a:endParaRPr sz="1400" b="0" i="0" u="none" strike="noStrike" cap="none">
              <a:solidFill>
                <a:srgbClr val="000000"/>
              </a:solidFill>
              <a:latin typeface="Arial"/>
              <a:ea typeface="Arial"/>
              <a:cs typeface="Arial"/>
              <a:sym typeface="Arial"/>
            </a:endParaRPr>
          </a:p>
        </p:txBody>
      </p:sp>
      <p:sp>
        <p:nvSpPr>
          <p:cNvPr id="235" name="Google Shape;235;p29"/>
          <p:cNvSpPr txBox="1"/>
          <p:nvPr/>
        </p:nvSpPr>
        <p:spPr>
          <a:xfrm>
            <a:off x="762000" y="3886200"/>
            <a:ext cx="383962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wentieth Century"/>
                <a:ea typeface="Twentieth Century"/>
                <a:cs typeface="Twentieth Century"/>
                <a:sym typeface="Twentieth Century"/>
              </a:rPr>
              <a:t>(interaction via written questions)</a:t>
            </a:r>
            <a:endParaRPr sz="1400" b="0" i="0" u="none" strike="noStrike" cap="none">
              <a:solidFill>
                <a:srgbClr val="000000"/>
              </a:solidFill>
              <a:latin typeface="Arial"/>
              <a:ea typeface="Arial"/>
              <a:cs typeface="Arial"/>
              <a:sym typeface="Arial"/>
            </a:endParaRPr>
          </a:p>
        </p:txBody>
      </p:sp>
      <p:sp>
        <p:nvSpPr>
          <p:cNvPr id="236" name="Google Shape;236;p29"/>
          <p:cNvSpPr/>
          <p:nvPr/>
        </p:nvSpPr>
        <p:spPr>
          <a:xfrm>
            <a:off x="2971800" y="914400"/>
            <a:ext cx="7696200" cy="313932"/>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1800"/>
              <a:buFont typeface="Arial"/>
              <a:buNone/>
            </a:pPr>
            <a:r>
              <a:rPr lang="en-US" sz="1800" b="0" i="0" u="none" strike="noStrike" cap="none">
                <a:solidFill>
                  <a:srgbClr val="FF0000"/>
                </a:solidFill>
                <a:latin typeface="Twentieth Century"/>
                <a:ea typeface="Twentieth Century"/>
                <a:cs typeface="Twentieth Century"/>
                <a:sym typeface="Twentieth Century"/>
              </a:rPr>
              <a:t>Turing (1950) "Computing machinery and intelligence” </a:t>
            </a:r>
            <a:endParaRPr sz="1400" b="0" i="0" u="none" strike="noStrike" cap="none">
              <a:solidFill>
                <a:srgbClr val="000000"/>
              </a:solidFill>
              <a:latin typeface="Arial"/>
              <a:ea typeface="Arial"/>
              <a:cs typeface="Arial"/>
              <a:sym typeface="Arial"/>
            </a:endParaRPr>
          </a:p>
        </p:txBody>
      </p:sp>
      <p:sp>
        <p:nvSpPr>
          <p:cNvPr id="237" name="Google Shape;237;p29"/>
          <p:cNvSpPr txBox="1"/>
          <p:nvPr/>
        </p:nvSpPr>
        <p:spPr>
          <a:xfrm>
            <a:off x="1905001" y="4191000"/>
            <a:ext cx="74675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333CC"/>
                </a:solidFill>
                <a:latin typeface="Twentieth Century"/>
                <a:ea typeface="Twentieth Century"/>
                <a:cs typeface="Twentieth Century"/>
                <a:sym typeface="Twentieth Century"/>
              </a:rPr>
              <a:t>No computer vision or robotics or physical presence required!</a:t>
            </a:r>
            <a:endParaRPr sz="1400" b="0" i="0" u="none" strike="noStrike" cap="none">
              <a:solidFill>
                <a:srgbClr val="000000"/>
              </a:solidFill>
              <a:latin typeface="Arial"/>
              <a:ea typeface="Arial"/>
              <a:cs typeface="Arial"/>
              <a:sym typeface="Arial"/>
            </a:endParaRPr>
          </a:p>
        </p:txBody>
      </p:sp>
      <p:sp>
        <p:nvSpPr>
          <p:cNvPr id="238" name="Google Shape;238;p29"/>
          <p:cNvSpPr txBox="1"/>
          <p:nvPr/>
        </p:nvSpPr>
        <p:spPr>
          <a:xfrm>
            <a:off x="4191001" y="6324601"/>
            <a:ext cx="18473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F0000"/>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F0000"/>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500"/>
                                        <p:tgtEl>
                                          <p:spTgt spid="2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 calcmode="lin" valueType="num">
                                      <p:cBhvr additive="base">
                                        <p:cTn id="12" dur="500"/>
                                        <p:tgtEl>
                                          <p:spTgt spid="2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0" descr="Turing Test in AI"/>
          <p:cNvPicPr preferRelativeResize="0"/>
          <p:nvPr/>
        </p:nvPicPr>
        <p:blipFill rotWithShape="1">
          <a:blip r:embed="rId3">
            <a:alphaModFix/>
          </a:blip>
          <a:srcRect/>
          <a:stretch/>
        </p:blipFill>
        <p:spPr>
          <a:xfrm>
            <a:off x="565008" y="299067"/>
            <a:ext cx="4791075" cy="3314700"/>
          </a:xfrm>
          <a:prstGeom prst="rect">
            <a:avLst/>
          </a:prstGeom>
          <a:noFill/>
          <a:ln>
            <a:noFill/>
          </a:ln>
        </p:spPr>
      </p:pic>
      <p:sp>
        <p:nvSpPr>
          <p:cNvPr id="244" name="Google Shape;244;p30"/>
          <p:cNvSpPr/>
          <p:nvPr/>
        </p:nvSpPr>
        <p:spPr>
          <a:xfrm>
            <a:off x="5545539" y="3210468"/>
            <a:ext cx="6300717" cy="17543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The questions and answers can be like: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Interrogator: Are you a computer?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PlayerA (Computer): No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Interrogator: Multiply two large numbers such as (256896489*456725896)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Player A: Long pause and give the wrong answer.</a:t>
            </a:r>
            <a:endParaRPr sz="1400" b="0" i="0" u="none" strike="noStrike" cap="none">
              <a:solidFill>
                <a:srgbClr val="000000"/>
              </a:solidFill>
              <a:latin typeface="Arial"/>
              <a:ea typeface="Arial"/>
              <a:cs typeface="Arial"/>
              <a:sym typeface="Arial"/>
            </a:endParaRPr>
          </a:p>
        </p:txBody>
      </p:sp>
      <p:sp>
        <p:nvSpPr>
          <p:cNvPr id="245" name="Google Shape;245;p30"/>
          <p:cNvSpPr/>
          <p:nvPr/>
        </p:nvSpPr>
        <p:spPr>
          <a:xfrm>
            <a:off x="332095" y="5310706"/>
            <a:ext cx="1085906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In this game, if an interrogator would not be able to identify which is a machine and which is human, then the computer passes the test successfully, and the machine is said to be intelligent and can think like a human.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913775" y="127198"/>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CHATBOTS TO ATTEMPT THE TURING TEST:</a:t>
            </a:r>
            <a:br>
              <a:rPr lang="en-US"/>
            </a:br>
            <a:endParaRPr/>
          </a:p>
        </p:txBody>
      </p:sp>
      <p:sp>
        <p:nvSpPr>
          <p:cNvPr id="251" name="Google Shape;251;p31"/>
          <p:cNvSpPr txBox="1">
            <a:spLocks noGrp="1"/>
          </p:cNvSpPr>
          <p:nvPr>
            <p:ph type="body" idx="1"/>
          </p:nvPr>
        </p:nvSpPr>
        <p:spPr>
          <a:xfrm>
            <a:off x="804591" y="1416605"/>
            <a:ext cx="11137199" cy="3424107"/>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SzPts val="1800"/>
              <a:buChar char="•"/>
            </a:pPr>
            <a:r>
              <a:rPr lang="en-US" sz="1800" cap="none">
                <a:latin typeface="Times New Roman"/>
                <a:ea typeface="Times New Roman"/>
                <a:cs typeface="Times New Roman"/>
                <a:sym typeface="Times New Roman"/>
              </a:rPr>
              <a:t>ELIZA: ELIZA was a natural language processing computer program created by joseph weizenbaum. It was created to demonstrate the ability of communication between machine and humans. It was one of the first chatterbots, which has attempted the turing test.</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Parry: parry was a chatterbot created by kenneth colby in 1972. Parry was designed to simulate a person with paranoid schizophrenia(most common chronic mental disorder). Parry was described as "ELIZA with attitude." Parry was tested using a variation of the turing test in the early 1970s.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Eugene goostman: eugene goostman was a chatbot developed in saint petersburg in 2001. This bot has competed in the various number of turing test. In june 2012, at an event, goostman won the competition promoted as largest-ever turing test content, in which it has convinced 29% of judges that it was a human.Goostman resembled as a 13-year old virtual boy.</a:t>
            </a:r>
            <a:endParaRPr/>
          </a:p>
          <a:p>
            <a:pPr marL="228600" lvl="0" indent="-114300" algn="l" rtl="0">
              <a:lnSpc>
                <a:spcPct val="120000"/>
              </a:lnSpc>
              <a:spcBef>
                <a:spcPts val="1000"/>
              </a:spcBef>
              <a:spcAft>
                <a:spcPts val="0"/>
              </a:spcAft>
              <a:buSzPts val="1800"/>
              <a:buNone/>
            </a:pPr>
            <a:endParaRPr sz="1800" cap="none">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255"/>
        <p:cNvGrpSpPr/>
        <p:nvPr/>
      </p:nvGrpSpPr>
      <p:grpSpPr>
        <a:xfrm>
          <a:off x="0" y="0"/>
          <a:ext cx="0" cy="0"/>
          <a:chOff x="0" y="0"/>
          <a:chExt cx="0" cy="0"/>
        </a:xfrm>
      </p:grpSpPr>
      <p:sp>
        <p:nvSpPr>
          <p:cNvPr id="256" name="Google Shape;256;p32"/>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THE CHINESE ROOM ARGUMENT</a:t>
            </a:r>
            <a:br>
              <a:rPr lang="en-US"/>
            </a:br>
            <a:endParaRPr/>
          </a:p>
        </p:txBody>
      </p:sp>
      <p:sp>
        <p:nvSpPr>
          <p:cNvPr id="257" name="Google Shape;257;p32"/>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92500" lnSpcReduction="10000"/>
          </a:bodyPr>
          <a:lstStyle/>
          <a:p>
            <a:pPr marL="228600" lvl="0" indent="-228631" algn="l" rtl="0">
              <a:lnSpc>
                <a:spcPct val="120000"/>
              </a:lnSpc>
              <a:spcBef>
                <a:spcPts val="0"/>
              </a:spcBef>
              <a:spcAft>
                <a:spcPts val="0"/>
              </a:spcAft>
              <a:buSzPct val="100000"/>
              <a:buChar char="•"/>
            </a:pPr>
            <a:r>
              <a:rPr lang="en-US" sz="2100" cap="none">
                <a:latin typeface="Times New Roman"/>
                <a:ea typeface="Times New Roman"/>
                <a:cs typeface="Times New Roman"/>
                <a:sym typeface="Times New Roman"/>
              </a:rPr>
              <a:t>There were many philosophers who really disagreed with the complete concept of Artificial Intelligence. The most famous argument in this list was "Chinese Room."</a:t>
            </a:r>
            <a:endParaRPr/>
          </a:p>
          <a:p>
            <a:pPr marL="228600" lvl="0" indent="-228631" algn="l" rtl="0">
              <a:lnSpc>
                <a:spcPct val="120000"/>
              </a:lnSpc>
              <a:spcBef>
                <a:spcPts val="1000"/>
              </a:spcBef>
              <a:spcAft>
                <a:spcPts val="0"/>
              </a:spcAft>
              <a:buSzPct val="100000"/>
              <a:buChar char="•"/>
            </a:pPr>
            <a:r>
              <a:rPr lang="en-US" sz="2100" cap="none">
                <a:latin typeface="Times New Roman"/>
                <a:ea typeface="Times New Roman"/>
                <a:cs typeface="Times New Roman"/>
                <a:sym typeface="Times New Roman"/>
              </a:rPr>
              <a:t>In the year 1980, John Searle presented "Chinese Room" thought experiment, in his paper "Mind, Brains, and Program," which was against the validity of Turing's Test. According to his argument, "Programming a computer may make it to understand a language, but it will not produce a real understanding of language or consciousness in a computer."</a:t>
            </a:r>
            <a:endParaRPr/>
          </a:p>
          <a:p>
            <a:pPr marL="228600" lvl="0" indent="-228631" algn="l" rtl="0">
              <a:lnSpc>
                <a:spcPct val="120000"/>
              </a:lnSpc>
              <a:spcBef>
                <a:spcPts val="1000"/>
              </a:spcBef>
              <a:spcAft>
                <a:spcPts val="0"/>
              </a:spcAft>
              <a:buSzPct val="100000"/>
              <a:buChar char="•"/>
            </a:pPr>
            <a:r>
              <a:rPr lang="en-US" sz="2100" cap="none">
                <a:latin typeface="Times New Roman"/>
                <a:ea typeface="Times New Roman"/>
                <a:cs typeface="Times New Roman"/>
                <a:sym typeface="Times New Roman"/>
              </a:rPr>
              <a:t>He argued that Machine such as ELIZA and Parry could easily pass the Turing test by manipulating keywords and symbol, but they had no real understanding of language. So it cannot be described as "thinking" capability of a machine such as a human.</a:t>
            </a:r>
            <a:endParaRPr/>
          </a:p>
          <a:p>
            <a:pPr marL="228600" lvl="0" indent="-111125" algn="l" rtl="0">
              <a:lnSpc>
                <a:spcPct val="120000"/>
              </a:lnSpc>
              <a:spcBef>
                <a:spcPts val="1000"/>
              </a:spcBef>
              <a:spcAft>
                <a:spcPts val="0"/>
              </a:spcAft>
              <a:buSzPct val="1000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solidFill>
                  <a:schemeClr val="dk1"/>
                </a:solidFill>
              </a:rPr>
              <a:t>ELIZA: </a:t>
            </a:r>
            <a:br>
              <a:rPr lang="en-US">
                <a:solidFill>
                  <a:schemeClr val="dk1"/>
                </a:solidFill>
              </a:rPr>
            </a:br>
            <a:r>
              <a:rPr lang="en-US">
                <a:solidFill>
                  <a:schemeClr val="dk1"/>
                </a:solidFill>
              </a:rPr>
              <a:t>IMPERSONATING A </a:t>
            </a:r>
            <a:r>
              <a:rPr lang="en-US"/>
              <a:t>ROGERIAN PSYCHOTHERAPIST</a:t>
            </a:r>
            <a:endParaRPr>
              <a:solidFill>
                <a:schemeClr val="dk1"/>
              </a:solidFill>
            </a:endParaRPr>
          </a:p>
        </p:txBody>
      </p:sp>
      <p:sp>
        <p:nvSpPr>
          <p:cNvPr id="263" name="Google Shape;263;p33"/>
          <p:cNvSpPr/>
          <p:nvPr/>
        </p:nvSpPr>
        <p:spPr>
          <a:xfrm>
            <a:off x="2819401" y="2057400"/>
            <a:ext cx="363464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wentieth Century"/>
                <a:ea typeface="Twentieth Century"/>
                <a:cs typeface="Twentieth Century"/>
                <a:sym typeface="Twentieth Century"/>
              </a:rPr>
              <a:t>1960s	ELIZA </a:t>
            </a:r>
            <a:r>
              <a:rPr lang="en-US" sz="1800" b="1" i="0" u="none" strike="noStrike" cap="none">
                <a:solidFill>
                  <a:srgbClr val="000000"/>
                </a:solidFill>
                <a:latin typeface="Twentieth Century"/>
                <a:ea typeface="Twentieth Century"/>
                <a:cs typeface="Twentieth Century"/>
                <a:sym typeface="Twentieth Century"/>
              </a:rPr>
              <a:t>Joseph Weizenbaum</a:t>
            </a:r>
            <a:endParaRPr sz="1800" b="1" i="0" u="none" strike="noStrike" cap="none">
              <a:solidFill>
                <a:srgbClr val="000000"/>
              </a:solidFill>
              <a:latin typeface="Twentieth Century"/>
              <a:ea typeface="Twentieth Century"/>
              <a:cs typeface="Twentieth Century"/>
              <a:sym typeface="Twentieth Century"/>
            </a:endParaRPr>
          </a:p>
        </p:txBody>
      </p:sp>
      <p:pic>
        <p:nvPicPr>
          <p:cNvPr id="264" name="Google Shape;264;p33" descr="eliza.tiff"/>
          <p:cNvPicPr preferRelativeResize="0"/>
          <p:nvPr/>
        </p:nvPicPr>
        <p:blipFill rotWithShape="1">
          <a:blip r:embed="rId3">
            <a:alphaModFix/>
          </a:blip>
          <a:srcRect/>
          <a:stretch/>
        </p:blipFill>
        <p:spPr>
          <a:xfrm>
            <a:off x="2209800" y="3048001"/>
            <a:ext cx="7467600" cy="1928813"/>
          </a:xfrm>
          <a:prstGeom prst="rect">
            <a:avLst/>
          </a:prstGeom>
          <a:noFill/>
          <a:ln>
            <a:noFill/>
          </a:ln>
        </p:spPr>
      </p:pic>
      <p:sp>
        <p:nvSpPr>
          <p:cNvPr id="265" name="Google Shape;265;p33"/>
          <p:cNvSpPr/>
          <p:nvPr/>
        </p:nvSpPr>
        <p:spPr>
          <a:xfrm>
            <a:off x="5410201" y="4390310"/>
            <a:ext cx="4367093" cy="181588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0000"/>
                </a:solidFill>
                <a:latin typeface="Twentieth Century"/>
                <a:ea typeface="Twentieth Century"/>
                <a:cs typeface="Twentieth Century"/>
                <a:sym typeface="Twentieth Century"/>
              </a:rPr>
              <a:t>You: Well, I feel sad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FF"/>
                </a:solidFill>
                <a:latin typeface="Twentieth Century"/>
                <a:ea typeface="Twentieth Century"/>
                <a:cs typeface="Twentieth Century"/>
                <a:sym typeface="Twentieth Century"/>
              </a:rPr>
              <a:t>Eliza: Do you often feel sad?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0000"/>
                </a:solidFill>
                <a:latin typeface="Twentieth Century"/>
                <a:ea typeface="Twentieth Century"/>
                <a:cs typeface="Twentieth Century"/>
                <a:sym typeface="Twentieth Century"/>
              </a:rPr>
              <a:t>You: not very often.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FF"/>
                </a:solidFill>
                <a:latin typeface="Twentieth Century"/>
                <a:ea typeface="Twentieth Century"/>
                <a:cs typeface="Twentieth Century"/>
                <a:sym typeface="Twentieth Century"/>
              </a:rPr>
              <a:t>Eliza: Please go on. </a:t>
            </a:r>
            <a:endParaRPr sz="1400" b="0" i="0" u="none" strike="noStrike" cap="none">
              <a:solidFill>
                <a:srgbClr val="000000"/>
              </a:solidFill>
              <a:latin typeface="Arial"/>
              <a:ea typeface="Arial"/>
              <a:cs typeface="Arial"/>
              <a:sym typeface="Arial"/>
            </a:endParaRPr>
          </a:p>
        </p:txBody>
      </p:sp>
      <p:sp>
        <p:nvSpPr>
          <p:cNvPr id="266" name="Google Shape;266;p33"/>
          <p:cNvSpPr txBox="1"/>
          <p:nvPr/>
        </p:nvSpPr>
        <p:spPr>
          <a:xfrm>
            <a:off x="9296400" y="5867400"/>
            <a:ext cx="6172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8000"/>
                </a:solidFill>
                <a:latin typeface="Twentieth Century"/>
                <a:ea typeface="Twentieth Century"/>
                <a:cs typeface="Twentieth Century"/>
                <a:sym typeface="Twentieth Century"/>
              </a:rPr>
              <a:t>☺</a:t>
            </a:r>
            <a:endParaRPr sz="4000" b="1" i="0" u="none" strike="noStrike" cap="none">
              <a:solidFill>
                <a:srgbClr val="008000"/>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 calcmode="lin" valueType="num">
                                      <p:cBhvr additive="base">
                                        <p:cTn id="7" dur="500"/>
                                        <p:tgtEl>
                                          <p:spTgt spid="2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5">
                                            <p:txEl>
                                              <p:pRg st="1" end="1"/>
                                            </p:txEl>
                                          </p:spTgt>
                                        </p:tgtEl>
                                        <p:attrNameLst>
                                          <p:attrName>style.visibility</p:attrName>
                                        </p:attrNameLst>
                                      </p:cBhvr>
                                      <p:to>
                                        <p:strVal val="visible"/>
                                      </p:to>
                                    </p:set>
                                    <p:anim calcmode="lin" valueType="num">
                                      <p:cBhvr additive="base">
                                        <p:cTn id="12" dur="500"/>
                                        <p:tgtEl>
                                          <p:spTgt spid="2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5">
                                            <p:txEl>
                                              <p:pRg st="2" end="2"/>
                                            </p:txEl>
                                          </p:spTgt>
                                        </p:tgtEl>
                                        <p:attrNameLst>
                                          <p:attrName>style.visibility</p:attrName>
                                        </p:attrNameLst>
                                      </p:cBhvr>
                                      <p:to>
                                        <p:strVal val="visible"/>
                                      </p:to>
                                    </p:set>
                                    <p:anim calcmode="lin" valueType="num">
                                      <p:cBhvr additive="base">
                                        <p:cTn id="17" dur="500"/>
                                        <p:tgtEl>
                                          <p:spTgt spid="2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5">
                                            <p:txEl>
                                              <p:pRg st="3" end="3"/>
                                            </p:txEl>
                                          </p:spTgt>
                                        </p:tgtEl>
                                        <p:attrNameLst>
                                          <p:attrName>style.visibility</p:attrName>
                                        </p:attrNameLst>
                                      </p:cBhvr>
                                      <p:to>
                                        <p:strVal val="visible"/>
                                      </p:to>
                                    </p:set>
                                    <p:anim calcmode="lin" valueType="num">
                                      <p:cBhvr additive="base">
                                        <p:cTn id="22" dur="500"/>
                                        <p:tgtEl>
                                          <p:spTgt spid="26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66"/>
                                        </p:tgtEl>
                                        <p:attrNameLst>
                                          <p:attrName>style.visibility</p:attrName>
                                        </p:attrNameLst>
                                      </p:cBhvr>
                                      <p:to>
                                        <p:strVal val="visible"/>
                                      </p:to>
                                    </p:set>
                                    <p:anim calcmode="lin" valueType="num">
                                      <p:cBhvr additive="base">
                                        <p:cTn id="27" dur="500"/>
                                        <p:tgtEl>
                                          <p:spTgt spid="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US" sz="4400"/>
              <a:t>2. THINKING HUMANLY</a:t>
            </a:r>
            <a:endParaRPr/>
          </a:p>
        </p:txBody>
      </p:sp>
      <p:graphicFrame>
        <p:nvGraphicFramePr>
          <p:cNvPr id="273" name="Google Shape;273;p34"/>
          <p:cNvGraphicFramePr/>
          <p:nvPr/>
        </p:nvGraphicFramePr>
        <p:xfrm>
          <a:off x="4267200" y="3284538"/>
          <a:ext cx="4038600" cy="2273300"/>
        </p:xfrm>
        <a:graphic>
          <a:graphicData uri="http://schemas.openxmlformats.org/drawingml/2006/table">
            <a:tbl>
              <a:tblPr>
                <a:noFill/>
                <a:tableStyleId>{9BEEDD0B-DE68-4259-AE5D-B83B3E7C6A0D}</a:tableStyleId>
              </a:tblPr>
              <a:tblGrid>
                <a:gridCol w="2065350">
                  <a:extLst>
                    <a:ext uri="{9D8B030D-6E8A-4147-A177-3AD203B41FA5}">
                      <a16:colId xmlns:a16="http://schemas.microsoft.com/office/drawing/2014/main" val="20000"/>
                    </a:ext>
                  </a:extLst>
                </a:gridCol>
                <a:gridCol w="1973250">
                  <a:extLst>
                    <a:ext uri="{9D8B030D-6E8A-4147-A177-3AD203B41FA5}">
                      <a16:colId xmlns:a16="http://schemas.microsoft.com/office/drawing/2014/main" val="20001"/>
                    </a:ext>
                  </a:extLst>
                </a:gridCol>
              </a:tblGrid>
              <a:tr h="1243525">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2. Thinking humanly</a:t>
                      </a:r>
                      <a:endParaRPr sz="1400" u="none" strike="noStrike" cap="none"/>
                    </a:p>
                    <a:p>
                      <a:pPr marL="0" marR="0" lvl="0" indent="0" algn="l" rtl="0">
                        <a:lnSpc>
                          <a:spcPct val="100000"/>
                        </a:lnSpc>
                        <a:spcBef>
                          <a:spcPts val="360"/>
                        </a:spcBef>
                        <a:spcAft>
                          <a:spcPts val="0"/>
                        </a:spcAft>
                        <a:buClr>
                          <a:srgbClr val="FF0000"/>
                        </a:buClr>
                        <a:buSzPts val="1800"/>
                        <a:buFont typeface="Times New Roman"/>
                        <a:buNone/>
                      </a:pPr>
                      <a:r>
                        <a:rPr lang="en-US" sz="1800" b="0" i="0" u="none" strike="noStrike" cap="none">
                          <a:solidFill>
                            <a:srgbClr val="FF0000"/>
                          </a:solidFill>
                          <a:latin typeface="Times New Roman"/>
                          <a:ea typeface="Times New Roman"/>
                          <a:cs typeface="Times New Roman"/>
                          <a:sym typeface="Times New Roman"/>
                        </a:rPr>
                        <a:t>🡪 </a:t>
                      </a:r>
                      <a:r>
                        <a:rPr lang="en-US" sz="1800" b="1" i="0" u="none" strike="noStrike" cap="none">
                          <a:solidFill>
                            <a:srgbClr val="FF0000"/>
                          </a:solidFill>
                          <a:latin typeface="Times New Roman"/>
                          <a:ea typeface="Times New Roman"/>
                          <a:cs typeface="Times New Roman"/>
                          <a:sym typeface="Times New Roman"/>
                        </a:rPr>
                        <a:t>Cognitive Modeling</a:t>
                      </a:r>
                      <a:endParaRPr sz="1800" b="1" i="0" u="none" strike="noStrike" cap="none">
                        <a:solidFill>
                          <a:srgbClr val="FF0000"/>
                        </a:solidFill>
                        <a:latin typeface="Times New Roman"/>
                        <a:ea typeface="Times New Roman"/>
                        <a:cs typeface="Times New Roman"/>
                        <a:sym typeface="Times New Roman"/>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Thinking </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Rationally</a:t>
                      </a:r>
                      <a:endParaRPr sz="1400" u="none" strike="noStrike" cap="none"/>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29775">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Acting </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Humanly</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🡪Turing Test</a:t>
                      </a:r>
                      <a:endParaRPr sz="1400" u="none" strike="noStrike" cap="none"/>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Acting </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Rationally</a:t>
                      </a:r>
                      <a:endParaRPr sz="1400" u="none" strike="noStrike" cap="none"/>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4" name="Google Shape;274;p34"/>
          <p:cNvSpPr txBox="1"/>
          <p:nvPr/>
        </p:nvSpPr>
        <p:spPr>
          <a:xfrm>
            <a:off x="1752600" y="3429000"/>
            <a:ext cx="218184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Thought/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Reasoning</a:t>
            </a:r>
            <a:endParaRPr sz="1400" b="0" i="0" u="none" strike="noStrike" cap="none">
              <a:solidFill>
                <a:srgbClr val="000000"/>
              </a:solidFill>
              <a:latin typeface="Arial"/>
              <a:ea typeface="Arial"/>
              <a:cs typeface="Arial"/>
              <a:sym typeface="Arial"/>
            </a:endParaRPr>
          </a:p>
        </p:txBody>
      </p:sp>
      <p:sp>
        <p:nvSpPr>
          <p:cNvPr id="275" name="Google Shape;275;p34"/>
          <p:cNvSpPr txBox="1"/>
          <p:nvPr/>
        </p:nvSpPr>
        <p:spPr>
          <a:xfrm>
            <a:off x="1600200" y="4648200"/>
            <a:ext cx="22645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Behavior/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Actions</a:t>
            </a:r>
            <a:endParaRPr sz="1400" b="0" i="0" u="none" strike="noStrike" cap="none">
              <a:solidFill>
                <a:srgbClr val="000000"/>
              </a:solidFill>
              <a:latin typeface="Arial"/>
              <a:ea typeface="Arial"/>
              <a:cs typeface="Arial"/>
              <a:sym typeface="Arial"/>
            </a:endParaRPr>
          </a:p>
        </p:txBody>
      </p:sp>
      <p:sp>
        <p:nvSpPr>
          <p:cNvPr id="276" name="Google Shape;276;p34"/>
          <p:cNvSpPr txBox="1"/>
          <p:nvPr/>
        </p:nvSpPr>
        <p:spPr>
          <a:xfrm>
            <a:off x="3886201" y="2514601"/>
            <a:ext cx="2005014"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Human-like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Intelligence</a:t>
            </a:r>
            <a:endParaRPr sz="1400" b="0" i="0" u="none" strike="noStrike" cap="none">
              <a:solidFill>
                <a:srgbClr val="000000"/>
              </a:solidFill>
              <a:latin typeface="Arial"/>
              <a:ea typeface="Arial"/>
              <a:cs typeface="Arial"/>
              <a:sym typeface="Arial"/>
            </a:endParaRPr>
          </a:p>
        </p:txBody>
      </p:sp>
      <p:sp>
        <p:nvSpPr>
          <p:cNvPr id="277" name="Google Shape;277;p34"/>
          <p:cNvSpPr txBox="1"/>
          <p:nvPr/>
        </p:nvSpPr>
        <p:spPr>
          <a:xfrm>
            <a:off x="6400801" y="2541588"/>
            <a:ext cx="373379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a:t>
            </a:r>
            <a:r>
              <a:rPr lang="en-US" sz="2000" b="0" i="0" u="none" strike="noStrike" cap="none">
                <a:solidFill>
                  <a:schemeClr val="dk1"/>
                </a:solidFill>
                <a:latin typeface="Twentieth Century"/>
                <a:ea typeface="Twentieth Century"/>
                <a:cs typeface="Twentieth Century"/>
                <a:sym typeface="Twentieth Century"/>
              </a:rPr>
              <a:t>Ideal</a:t>
            </a:r>
            <a:r>
              <a:rPr lang="en-US" sz="2000" b="0" i="0" u="none" strike="noStrike" cap="none">
                <a:solidFill>
                  <a:schemeClr val="dk1"/>
                </a:solidFill>
                <a:latin typeface="Arial"/>
                <a:ea typeface="Arial"/>
                <a:cs typeface="Arial"/>
                <a:sym typeface="Arial"/>
              </a:rPr>
              <a:t>”</a:t>
            </a:r>
            <a:r>
              <a:rPr lang="en-US" sz="2000" b="0" i="0" u="none" strike="noStrike" cap="none">
                <a:solidFill>
                  <a:schemeClr val="dk1"/>
                </a:solidFill>
                <a:latin typeface="Twentieth Century"/>
                <a:ea typeface="Twentieth Century"/>
                <a:cs typeface="Twentieth Century"/>
                <a:sym typeface="Twentieth Century"/>
              </a:rPr>
              <a:t> Intelligent/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Rationally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title"/>
          </p:nvPr>
        </p:nvSpPr>
        <p:spPr>
          <a:xfrm>
            <a:off x="777297" y="0"/>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THINKING HUMANLY</a:t>
            </a:r>
            <a:endParaRPr/>
          </a:p>
        </p:txBody>
      </p:sp>
      <p:sp>
        <p:nvSpPr>
          <p:cNvPr id="283" name="Google Shape;283;p35"/>
          <p:cNvSpPr txBox="1">
            <a:spLocks noGrp="1"/>
          </p:cNvSpPr>
          <p:nvPr>
            <p:ph type="body" idx="1"/>
          </p:nvPr>
        </p:nvSpPr>
        <p:spPr>
          <a:xfrm>
            <a:off x="914400" y="1709726"/>
            <a:ext cx="11277600" cy="3424107"/>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SzPts val="1800"/>
              <a:buChar char="•"/>
            </a:pPr>
            <a:r>
              <a:rPr lang="en-US" sz="1800" cap="none">
                <a:latin typeface="Times New Roman"/>
                <a:ea typeface="Times New Roman"/>
                <a:cs typeface="Times New Roman"/>
                <a:sym typeface="Times New Roman"/>
              </a:rPr>
              <a:t>Cognitive Revolution (1960s) </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Information-processing Psychology Replaced </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Prevailing Orthodoxy Of Behaviorism </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Requires Scientific Theories Of Internal Activities Of The Brain . . . </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 What Level Of Abstraction?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 – “Knowledge” Or “Circuits”? </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And Validation </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 Predicting And Testing Behavior Of Human Subjects (Top-down) </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 Cognitive Science </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 Direct Identification From Neurological Data (Bottom-up)</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 ⇒ Cognitive Neuroscience</a:t>
            </a:r>
            <a:endParaRPr sz="1800" cap="none">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a:spLocks noGrp="1"/>
          </p:cNvSpPr>
          <p:nvPr>
            <p:ph type="body" idx="1"/>
          </p:nvPr>
        </p:nvSpPr>
        <p:spPr>
          <a:xfrm>
            <a:off x="545909" y="381000"/>
            <a:ext cx="11273051" cy="4114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Char char="•"/>
            </a:pPr>
            <a:r>
              <a:rPr lang="en-US" sz="1800" cap="none">
                <a:latin typeface="Times New Roman"/>
                <a:ea typeface="Times New Roman"/>
                <a:cs typeface="Times New Roman"/>
                <a:sym typeface="Times New Roman"/>
              </a:rPr>
              <a:t>So,</a:t>
            </a:r>
            <a:endParaRPr/>
          </a:p>
          <a:p>
            <a:pPr marL="0" lvl="1" indent="-114300" algn="l" rtl="0">
              <a:lnSpc>
                <a:spcPct val="120000"/>
              </a:lnSpc>
              <a:spcBef>
                <a:spcPts val="500"/>
              </a:spcBef>
              <a:spcAft>
                <a:spcPts val="0"/>
              </a:spcAft>
              <a:buSzPts val="1800"/>
              <a:buChar char="•"/>
            </a:pPr>
            <a:r>
              <a:rPr lang="en-US" cap="none">
                <a:latin typeface="Times New Roman"/>
                <a:ea typeface="Times New Roman"/>
                <a:cs typeface="Times New Roman"/>
                <a:sym typeface="Times New Roman"/>
              </a:rPr>
              <a:t>In near future, we can have computers with as many processing elements as our brain, but:</a:t>
            </a:r>
            <a:endParaRPr/>
          </a:p>
          <a:p>
            <a:pPr marL="0" lvl="1" indent="0" algn="l" rtl="0">
              <a:lnSpc>
                <a:spcPct val="120000"/>
              </a:lnSpc>
              <a:spcBef>
                <a:spcPts val="500"/>
              </a:spcBef>
              <a:spcAft>
                <a:spcPts val="0"/>
              </a:spcAft>
              <a:buSzPts val="1800"/>
              <a:buFont typeface="Arial"/>
              <a:buNone/>
            </a:pPr>
            <a:r>
              <a:rPr lang="en-US" cap="none">
                <a:latin typeface="Times New Roman"/>
                <a:ea typeface="Times New Roman"/>
                <a:cs typeface="Times New Roman"/>
                <a:sym typeface="Times New Roman"/>
              </a:rPr>
              <a:t>   Far fewer interconnections (wires or synapses)</a:t>
            </a:r>
            <a:endParaRPr/>
          </a:p>
          <a:p>
            <a:pPr marL="0" lvl="1" indent="0" algn="l" rtl="0">
              <a:lnSpc>
                <a:spcPct val="120000"/>
              </a:lnSpc>
              <a:spcBef>
                <a:spcPts val="500"/>
              </a:spcBef>
              <a:spcAft>
                <a:spcPts val="0"/>
              </a:spcAft>
              <a:buSzPts val="1800"/>
              <a:buFont typeface="Arial"/>
              <a:buNone/>
            </a:pPr>
            <a:r>
              <a:rPr lang="en-US" cap="none">
                <a:latin typeface="Times New Roman"/>
                <a:ea typeface="Times New Roman"/>
                <a:cs typeface="Times New Roman"/>
                <a:sym typeface="Times New Roman"/>
              </a:rPr>
              <a:t>   Then again, much faster updates.</a:t>
            </a:r>
            <a:endParaRPr/>
          </a:p>
          <a:p>
            <a:pPr marL="0" lvl="0" indent="0" algn="l" rtl="0">
              <a:lnSpc>
                <a:spcPct val="120000"/>
              </a:lnSpc>
              <a:spcBef>
                <a:spcPts val="1000"/>
              </a:spcBef>
              <a:spcAft>
                <a:spcPts val="0"/>
              </a:spcAft>
              <a:buSzPts val="1800"/>
              <a:buNone/>
            </a:pPr>
            <a:endParaRPr sz="1800" cap="none">
              <a:latin typeface="Times New Roman"/>
              <a:ea typeface="Times New Roman"/>
              <a:cs typeface="Times New Roman"/>
              <a:sym typeface="Times New Roman"/>
            </a:endParaRPr>
          </a:p>
          <a:p>
            <a:pPr marL="0" lvl="0" indent="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Fundamentally different hardware may</a:t>
            </a:r>
            <a:endParaRPr/>
          </a:p>
          <a:p>
            <a:pPr marL="0" lvl="0" indent="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Require fundamentally different algorithms!</a:t>
            </a:r>
            <a:endParaRPr/>
          </a:p>
          <a:p>
            <a:pPr marL="0" lvl="1" indent="-114300" algn="l" rtl="0">
              <a:lnSpc>
                <a:spcPct val="120000"/>
              </a:lnSpc>
              <a:spcBef>
                <a:spcPts val="500"/>
              </a:spcBef>
              <a:spcAft>
                <a:spcPts val="0"/>
              </a:spcAft>
              <a:buSzPts val="1800"/>
              <a:buChar char="•"/>
            </a:pPr>
            <a:r>
              <a:rPr lang="en-US" cap="none">
                <a:latin typeface="Times New Roman"/>
                <a:ea typeface="Times New Roman"/>
                <a:cs typeface="Times New Roman"/>
                <a:sym typeface="Times New Roman"/>
              </a:rPr>
              <a:t> Still an open question.</a:t>
            </a:r>
            <a:endParaRPr/>
          </a:p>
          <a:p>
            <a:pPr marL="0" lvl="1" indent="-114300" algn="l" rtl="0">
              <a:lnSpc>
                <a:spcPct val="120000"/>
              </a:lnSpc>
              <a:spcBef>
                <a:spcPts val="500"/>
              </a:spcBef>
              <a:spcAft>
                <a:spcPts val="0"/>
              </a:spcAft>
              <a:buSzPts val="1800"/>
              <a:buChar char="•"/>
            </a:pPr>
            <a:r>
              <a:rPr lang="en-US" cap="none">
                <a:latin typeface="Times New Roman"/>
                <a:ea typeface="Times New Roman"/>
                <a:cs typeface="Times New Roman"/>
                <a:sym typeface="Times New Roman"/>
              </a:rPr>
              <a:t> Neural net research.</a:t>
            </a:r>
            <a:endParaRPr/>
          </a:p>
          <a:p>
            <a:pPr marL="0" lvl="1" indent="-114300" algn="l" rtl="0">
              <a:lnSpc>
                <a:spcPct val="120000"/>
              </a:lnSpc>
              <a:spcBef>
                <a:spcPts val="500"/>
              </a:spcBef>
              <a:spcAft>
                <a:spcPts val="0"/>
              </a:spcAft>
              <a:buSzPts val="1800"/>
              <a:buChar char="•"/>
            </a:pPr>
            <a:r>
              <a:rPr lang="en-US" cap="none">
                <a:latin typeface="Times New Roman"/>
                <a:ea typeface="Times New Roman"/>
                <a:cs typeface="Times New Roman"/>
                <a:sym typeface="Times New Roman"/>
              </a:rPr>
              <a:t> Can a digital computer simulate our brain?</a:t>
            </a:r>
            <a:endParaRPr/>
          </a:p>
        </p:txBody>
      </p:sp>
      <p:sp>
        <p:nvSpPr>
          <p:cNvPr id="289" name="Google Shape;289;p3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solidFill>
                  <a:srgbClr val="000000"/>
                </a:solidFill>
              </a:rPr>
              <a:pPr marL="0" lvl="0" indent="0" algn="r" rtl="0">
                <a:lnSpc>
                  <a:spcPct val="100000"/>
                </a:lnSpc>
                <a:spcBef>
                  <a:spcPts val="0"/>
                </a:spcBef>
                <a:spcAft>
                  <a:spcPts val="0"/>
                </a:spcAft>
                <a:buSzPts val="1000"/>
                <a:buNone/>
              </a:pPr>
              <a:t>18</a:t>
            </a:fld>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AN ARTIFICIAL NEURAL NETWORK</a:t>
            </a:r>
            <a:br>
              <a:rPr lang="en-US"/>
            </a:br>
            <a:r>
              <a:rPr lang="en-US"/>
              <a:t>(PERCEPTRONS)</a:t>
            </a:r>
            <a:endParaRPr/>
          </a:p>
        </p:txBody>
      </p:sp>
      <p:sp>
        <p:nvSpPr>
          <p:cNvPr id="295" name="Google Shape;295;p3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solidFill>
                  <a:srgbClr val="000000"/>
                </a:solidFill>
              </a:rPr>
              <a:pPr marL="0" lvl="0" indent="0" algn="r" rtl="0">
                <a:lnSpc>
                  <a:spcPct val="100000"/>
                </a:lnSpc>
                <a:spcBef>
                  <a:spcPts val="0"/>
                </a:spcBef>
                <a:spcAft>
                  <a:spcPts val="0"/>
                </a:spcAft>
                <a:buSzPts val="1000"/>
                <a:buNone/>
              </a:pPr>
              <a:t>19</a:t>
            </a:fld>
            <a:endParaRPr>
              <a:solidFill>
                <a:srgbClr val="000000"/>
              </a:solidFill>
            </a:endParaRPr>
          </a:p>
        </p:txBody>
      </p:sp>
      <p:pic>
        <p:nvPicPr>
          <p:cNvPr id="296" name="Google Shape;296;p37" descr="f19a"/>
          <p:cNvPicPr preferRelativeResize="0"/>
          <p:nvPr/>
        </p:nvPicPr>
        <p:blipFill rotWithShape="1">
          <a:blip r:embed="rId3">
            <a:alphaModFix/>
          </a:blip>
          <a:srcRect/>
          <a:stretch/>
        </p:blipFill>
        <p:spPr>
          <a:xfrm>
            <a:off x="1894764" y="2408237"/>
            <a:ext cx="7391400" cy="3475038"/>
          </a:xfrm>
          <a:prstGeom prst="rect">
            <a:avLst/>
          </a:prstGeom>
          <a:noFill/>
          <a:ln>
            <a:noFill/>
          </a:ln>
        </p:spPr>
      </p:pic>
      <p:sp>
        <p:nvSpPr>
          <p:cNvPr id="297" name="Google Shape;297;p37"/>
          <p:cNvSpPr txBox="1"/>
          <p:nvPr/>
        </p:nvSpPr>
        <p:spPr>
          <a:xfrm>
            <a:off x="7550150" y="1784454"/>
            <a:ext cx="18573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63DE8"/>
                </a:solidFill>
                <a:latin typeface="Arial"/>
                <a:ea typeface="Arial"/>
                <a:cs typeface="Arial"/>
                <a:sym typeface="Arial"/>
              </a:rPr>
              <a:t>Output Unit</a:t>
            </a:r>
            <a:endParaRPr sz="1400" b="0" i="0" u="none" strike="noStrike" cap="none">
              <a:solidFill>
                <a:srgbClr val="000000"/>
              </a:solidFill>
              <a:latin typeface="Arial"/>
              <a:ea typeface="Arial"/>
              <a:cs typeface="Arial"/>
              <a:sym typeface="Arial"/>
            </a:endParaRPr>
          </a:p>
        </p:txBody>
      </p:sp>
      <p:sp>
        <p:nvSpPr>
          <p:cNvPr id="298" name="Google Shape;298;p37"/>
          <p:cNvSpPr txBox="1"/>
          <p:nvPr/>
        </p:nvSpPr>
        <p:spPr>
          <a:xfrm>
            <a:off x="6705600" y="6019800"/>
            <a:ext cx="1773238"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63DE8"/>
                </a:solidFill>
                <a:latin typeface="Arial"/>
                <a:ea typeface="Arial"/>
                <a:cs typeface="Arial"/>
                <a:sym typeface="Arial"/>
              </a:rPr>
              <a:t>Input Units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964117" y="2040223"/>
            <a:ext cx="9380886" cy="3655488"/>
          </a:xfrm>
          <a:prstGeom prst="rect">
            <a:avLst/>
          </a:prstGeom>
          <a:noFill/>
          <a:ln>
            <a:noFill/>
          </a:ln>
        </p:spPr>
        <p:txBody>
          <a:bodyPr spcFirstLastPara="1" wrap="square" lIns="0" tIns="13325" rIns="0" bIns="0" anchor="t" anchorCtr="0">
            <a:spAutoFit/>
          </a:bodyPr>
          <a:lstStyle/>
          <a:p>
            <a:pPr marL="268605" marR="0" lvl="0" indent="-256540" algn="l" rtl="0">
              <a:lnSpc>
                <a:spcPct val="100000"/>
              </a:lnSpc>
              <a:spcBef>
                <a:spcPts val="0"/>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Intelligence : “The capacity to learn and solve problems.”</a:t>
            </a:r>
            <a:endParaRPr sz="1400" b="0" i="0" u="none" strike="noStrike" cap="none">
              <a:solidFill>
                <a:srgbClr val="000000"/>
              </a:solidFill>
              <a:latin typeface="Arial"/>
              <a:ea typeface="Arial"/>
              <a:cs typeface="Arial"/>
              <a:sym typeface="Arial"/>
            </a:endParaRPr>
          </a:p>
          <a:p>
            <a:pPr marL="268605" marR="0" lvl="0" indent="-256540" algn="l" rtl="0">
              <a:lnSpc>
                <a:spcPct val="120000"/>
              </a:lnSpc>
              <a:spcBef>
                <a:spcPts val="203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Artificial Intelligence : Artificial Intelligence (AI) is the simulation of</a:t>
            </a:r>
            <a:endParaRPr sz="1400" b="0" i="0" u="none" strike="noStrike" cap="none">
              <a:solidFill>
                <a:srgbClr val="000000"/>
              </a:solidFill>
              <a:latin typeface="Arial"/>
              <a:ea typeface="Arial"/>
              <a:cs typeface="Arial"/>
              <a:sym typeface="Arial"/>
            </a:endParaRPr>
          </a:p>
          <a:p>
            <a:pPr marL="268605" marR="0" lvl="0" indent="0" algn="l" rtl="0">
              <a:lnSpc>
                <a:spcPct val="119722"/>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human intelligence by machines.</a:t>
            </a:r>
            <a:endParaRPr sz="1400" b="0" i="0" u="none" strike="noStrike" cap="none">
              <a:solidFill>
                <a:srgbClr val="000000"/>
              </a:solidFill>
              <a:latin typeface="Arial"/>
              <a:ea typeface="Arial"/>
              <a:cs typeface="Arial"/>
              <a:sym typeface="Arial"/>
            </a:endParaRPr>
          </a:p>
          <a:p>
            <a:pPr marL="741680" marR="0" lvl="1" indent="-292735" algn="l" rtl="0">
              <a:lnSpc>
                <a:spcPct val="1188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solve problems.</a:t>
            </a:r>
            <a:endParaRPr sz="1400" b="0" i="0" u="none" strike="noStrike" cap="none">
              <a:solidFill>
                <a:srgbClr val="000000"/>
              </a:solidFill>
              <a:latin typeface="Arial"/>
              <a:ea typeface="Arial"/>
              <a:cs typeface="Arial"/>
              <a:sym typeface="Arial"/>
            </a:endParaRPr>
          </a:p>
          <a:p>
            <a:pPr marL="741680" marR="0" lvl="1" indent="-292735" algn="l" rtl="0">
              <a:lnSpc>
                <a:spcPct val="1163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rationally.</a:t>
            </a:r>
            <a:endParaRPr sz="1400" b="0" i="0" u="none" strike="noStrike" cap="none">
              <a:solidFill>
                <a:srgbClr val="000000"/>
              </a:solidFill>
              <a:latin typeface="Arial"/>
              <a:ea typeface="Arial"/>
              <a:cs typeface="Arial"/>
              <a:sym typeface="Arial"/>
            </a:endParaRPr>
          </a:p>
          <a:p>
            <a:pPr marL="741680" marR="0" lvl="1" indent="-292735" algn="l" rtl="0">
              <a:lnSpc>
                <a:spcPct val="130554"/>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like humans.</a:t>
            </a:r>
            <a:endParaRPr sz="1400" b="0" i="0" u="none" strike="noStrike" cap="none">
              <a:solidFill>
                <a:srgbClr val="000000"/>
              </a:solidFill>
              <a:latin typeface="Arial"/>
              <a:ea typeface="Arial"/>
              <a:cs typeface="Arial"/>
              <a:sym typeface="Arial"/>
            </a:endParaRPr>
          </a:p>
          <a:p>
            <a:pPr marL="469900" marR="0" lvl="0" indent="-457200" algn="l" rtl="0">
              <a:lnSpc>
                <a:spcPct val="132777"/>
              </a:lnSpc>
              <a:spcBef>
                <a:spcPts val="205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The central principles of Al include :</a:t>
            </a:r>
            <a:endParaRPr sz="1400" b="0" i="0" u="none" strike="noStrike" cap="none">
              <a:solidFill>
                <a:srgbClr val="000000"/>
              </a:solidFill>
              <a:latin typeface="Arial"/>
              <a:ea typeface="Arial"/>
              <a:cs typeface="Arial"/>
              <a:sym typeface="Arial"/>
            </a:endParaRPr>
          </a:p>
          <a:p>
            <a:pPr marL="669290" marR="0" lvl="1" indent="-290830" algn="l" rtl="0">
              <a:lnSpc>
                <a:spcPct val="118611"/>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Reasoning, knowledge, planning, learning and communication.</a:t>
            </a:r>
            <a:endParaRPr sz="1400" b="0" i="0" u="none" strike="noStrike" cap="none">
              <a:solidFill>
                <a:srgbClr val="000000"/>
              </a:solidFill>
              <a:latin typeface="Arial"/>
              <a:ea typeface="Arial"/>
              <a:cs typeface="Arial"/>
              <a:sym typeface="Arial"/>
            </a:endParaRPr>
          </a:p>
          <a:p>
            <a:pPr marL="669290" marR="0" lvl="1" indent="-290830" algn="l" rtl="0">
              <a:lnSpc>
                <a:spcPct val="118333"/>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Perception	and the ability to move and manipulate objects.</a:t>
            </a:r>
            <a:endParaRPr sz="1400" b="0" i="0" u="none" strike="noStrike" cap="none">
              <a:solidFill>
                <a:srgbClr val="000000"/>
              </a:solidFill>
              <a:latin typeface="Arial"/>
              <a:ea typeface="Arial"/>
              <a:cs typeface="Arial"/>
              <a:sym typeface="Arial"/>
            </a:endParaRPr>
          </a:p>
          <a:p>
            <a:pPr marL="742950" marR="1799589" lvl="1" indent="-365125" algn="l" rtl="0">
              <a:lnSpc>
                <a:spcPct val="117777"/>
              </a:lnSpc>
              <a:spcBef>
                <a:spcPts val="95"/>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It is the science and engineering of making intelligent  machines, especially intelligent computer programs</a:t>
            </a:r>
            <a:endParaRPr sz="1400" b="0" i="0" u="none" strike="noStrike" cap="none">
              <a:solidFill>
                <a:srgbClr val="000000"/>
              </a:solidFill>
              <a:latin typeface="Arial"/>
              <a:ea typeface="Arial"/>
              <a:cs typeface="Arial"/>
              <a:sym typeface="Arial"/>
            </a:endParaRPr>
          </a:p>
        </p:txBody>
      </p:sp>
      <p:sp>
        <p:nvSpPr>
          <p:cNvPr id="166" name="Google Shape;166;p20"/>
          <p:cNvSpPr/>
          <p:nvPr/>
        </p:nvSpPr>
        <p:spPr>
          <a:xfrm>
            <a:off x="8276844" y="4826508"/>
            <a:ext cx="2391155" cy="20314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167" name="Google Shape;167;p20"/>
          <p:cNvSpPr txBox="1">
            <a:spLocks noGrp="1"/>
          </p:cNvSpPr>
          <p:nvPr>
            <p:ph type="title" idx="4294967295"/>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US" sz="4400"/>
              <a:t>3. THINKING RATIONALLY</a:t>
            </a:r>
            <a:endParaRPr/>
          </a:p>
        </p:txBody>
      </p:sp>
      <p:graphicFrame>
        <p:nvGraphicFramePr>
          <p:cNvPr id="305" name="Google Shape;305;p38"/>
          <p:cNvGraphicFramePr/>
          <p:nvPr/>
        </p:nvGraphicFramePr>
        <p:xfrm>
          <a:off x="4267199" y="3436938"/>
          <a:ext cx="4713025" cy="2603500"/>
        </p:xfrm>
        <a:graphic>
          <a:graphicData uri="http://schemas.openxmlformats.org/drawingml/2006/table">
            <a:tbl>
              <a:tblPr>
                <a:noFill/>
                <a:tableStyleId>{9BEEDD0B-DE68-4259-AE5D-B83B3E7C6A0D}</a:tableStyleId>
              </a:tblPr>
              <a:tblGrid>
                <a:gridCol w="2410250">
                  <a:extLst>
                    <a:ext uri="{9D8B030D-6E8A-4147-A177-3AD203B41FA5}">
                      <a16:colId xmlns:a16="http://schemas.microsoft.com/office/drawing/2014/main" val="20000"/>
                    </a:ext>
                  </a:extLst>
                </a:gridCol>
                <a:gridCol w="2302775">
                  <a:extLst>
                    <a:ext uri="{9D8B030D-6E8A-4147-A177-3AD203B41FA5}">
                      <a16:colId xmlns:a16="http://schemas.microsoft.com/office/drawing/2014/main" val="20001"/>
                    </a:ext>
                  </a:extLst>
                </a:gridCol>
              </a:tblGrid>
              <a:tr h="1573025">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Thinking humanly</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 Cognitive Modeling</a:t>
                      </a:r>
                      <a:endParaRPr sz="1800" b="0"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3. Thinking </a:t>
                      </a:r>
                      <a:endParaRPr sz="1400" u="none" strike="noStrike" cap="none"/>
                    </a:p>
                    <a:p>
                      <a:pPr marL="0" marR="0" lvl="0" indent="0" algn="l" rtl="0">
                        <a:lnSpc>
                          <a:spcPct val="100000"/>
                        </a:lnSpc>
                        <a:spcBef>
                          <a:spcPts val="36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Rationally</a:t>
                      </a:r>
                      <a:endParaRPr sz="1400" u="none" strike="noStrike" cap="none"/>
                    </a:p>
                    <a:p>
                      <a:pPr marL="0" marR="0" lvl="0" indent="0" algn="l" rtl="0">
                        <a:lnSpc>
                          <a:spcPct val="100000"/>
                        </a:lnSpc>
                        <a:spcBef>
                          <a:spcPts val="36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🡪formalizing </a:t>
                      </a:r>
                      <a:r>
                        <a:rPr lang="en-US" sz="1800" b="1" i="0" u="none" strike="noStrike" cap="none">
                          <a:solidFill>
                            <a:srgbClr val="FF0000"/>
                          </a:solidFill>
                          <a:latin typeface="Arial"/>
                          <a:ea typeface="Arial"/>
                          <a:cs typeface="Arial"/>
                          <a:sym typeface="Arial"/>
                        </a:rPr>
                        <a:t>”</a:t>
                      </a:r>
                      <a:r>
                        <a:rPr lang="en-US" sz="1800" b="1" i="0" u="none" strike="noStrike" cap="none">
                          <a:solidFill>
                            <a:srgbClr val="FF0000"/>
                          </a:solidFill>
                          <a:latin typeface="Times New Roman"/>
                          <a:ea typeface="Times New Roman"/>
                          <a:cs typeface="Times New Roman"/>
                          <a:sym typeface="Times New Roman"/>
                        </a:rPr>
                        <a:t>Laws of Thought</a:t>
                      </a:r>
                      <a:r>
                        <a:rPr lang="en-US" sz="1800" b="1" i="0" u="none" strike="noStrike" cap="none">
                          <a:solidFill>
                            <a:srgbClr val="FF0000"/>
                          </a:solidFill>
                          <a:latin typeface="Arial"/>
                          <a:ea typeface="Arial"/>
                          <a:cs typeface="Arial"/>
                          <a:sym typeface="Arial"/>
                        </a:rPr>
                        <a:t>”</a:t>
                      </a:r>
                      <a:endParaRPr sz="1800" b="1" i="0" u="none" strike="noStrike" cap="none">
                        <a:solidFill>
                          <a:srgbClr val="FF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30475">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Acting </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Humanly</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🡪Turing Test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Acting </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Rationally</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6" name="Google Shape;306;p38"/>
          <p:cNvSpPr txBox="1"/>
          <p:nvPr/>
        </p:nvSpPr>
        <p:spPr>
          <a:xfrm>
            <a:off x="2209800" y="3651250"/>
            <a:ext cx="190085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Thought/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Reasoning</a:t>
            </a:r>
            <a:endParaRPr sz="1400" b="0" i="0" u="none" strike="noStrike" cap="none">
              <a:solidFill>
                <a:srgbClr val="000000"/>
              </a:solidFill>
              <a:latin typeface="Arial"/>
              <a:ea typeface="Arial"/>
              <a:cs typeface="Arial"/>
              <a:sym typeface="Arial"/>
            </a:endParaRPr>
          </a:p>
        </p:txBody>
      </p:sp>
      <p:sp>
        <p:nvSpPr>
          <p:cNvPr id="307" name="Google Shape;307;p38"/>
          <p:cNvSpPr txBox="1"/>
          <p:nvPr/>
        </p:nvSpPr>
        <p:spPr>
          <a:xfrm>
            <a:off x="2209800" y="5121275"/>
            <a:ext cx="183593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Behavior/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Actions</a:t>
            </a:r>
            <a:endParaRPr sz="1400" b="0" i="0" u="none" strike="noStrike" cap="none">
              <a:solidFill>
                <a:srgbClr val="000000"/>
              </a:solidFill>
              <a:latin typeface="Arial"/>
              <a:ea typeface="Arial"/>
              <a:cs typeface="Arial"/>
              <a:sym typeface="Arial"/>
            </a:endParaRPr>
          </a:p>
        </p:txBody>
      </p:sp>
      <p:sp>
        <p:nvSpPr>
          <p:cNvPr id="308" name="Google Shape;308;p38"/>
          <p:cNvSpPr txBox="1"/>
          <p:nvPr/>
        </p:nvSpPr>
        <p:spPr>
          <a:xfrm>
            <a:off x="3657601" y="2667001"/>
            <a:ext cx="2233614"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Human-like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Intelligence</a:t>
            </a:r>
            <a:endParaRPr sz="1400" b="0" i="0" u="none" strike="noStrike" cap="none">
              <a:solidFill>
                <a:srgbClr val="000000"/>
              </a:solidFill>
              <a:latin typeface="Arial"/>
              <a:ea typeface="Arial"/>
              <a:cs typeface="Arial"/>
              <a:sym typeface="Arial"/>
            </a:endParaRPr>
          </a:p>
        </p:txBody>
      </p:sp>
      <p:sp>
        <p:nvSpPr>
          <p:cNvPr id="309" name="Google Shape;309;p38"/>
          <p:cNvSpPr txBox="1"/>
          <p:nvPr/>
        </p:nvSpPr>
        <p:spPr>
          <a:xfrm>
            <a:off x="6400801" y="2693988"/>
            <a:ext cx="449579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a:t>
            </a:r>
            <a:r>
              <a:rPr lang="en-US" sz="2000" b="0" i="0" u="none" strike="noStrike" cap="none">
                <a:solidFill>
                  <a:schemeClr val="dk1"/>
                </a:solidFill>
                <a:latin typeface="Twentieth Century"/>
                <a:ea typeface="Twentieth Century"/>
                <a:cs typeface="Twentieth Century"/>
                <a:sym typeface="Twentieth Century"/>
              </a:rPr>
              <a:t>Ideal</a:t>
            </a:r>
            <a:r>
              <a:rPr lang="en-US" sz="2000" b="0" i="0" u="none" strike="noStrike" cap="none">
                <a:solidFill>
                  <a:schemeClr val="dk1"/>
                </a:solidFill>
                <a:latin typeface="Arial"/>
                <a:ea typeface="Arial"/>
                <a:cs typeface="Arial"/>
                <a:sym typeface="Arial"/>
              </a:rPr>
              <a:t>”</a:t>
            </a:r>
            <a:r>
              <a:rPr lang="en-US" sz="2000" b="0" i="0" u="none" strike="noStrike" cap="none">
                <a:solidFill>
                  <a:schemeClr val="dk1"/>
                </a:solidFill>
                <a:latin typeface="Twentieth Century"/>
                <a:ea typeface="Twentieth Century"/>
                <a:cs typeface="Twentieth Century"/>
                <a:sym typeface="Twentieth Century"/>
              </a:rPr>
              <a:t> Intelligent/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Rationally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body" idx="1"/>
          </p:nvPr>
        </p:nvSpPr>
        <p:spPr>
          <a:xfrm>
            <a:off x="790320" y="1234328"/>
            <a:ext cx="10363826" cy="3424107"/>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SzPts val="2000"/>
              <a:buChar char="•"/>
            </a:pPr>
            <a:r>
              <a:rPr lang="en-US" cap="none">
                <a:latin typeface="Times New Roman"/>
                <a:ea typeface="Times New Roman"/>
                <a:cs typeface="Times New Roman"/>
                <a:sym typeface="Times New Roman"/>
              </a:rPr>
              <a:t>The Study Of Mental Faculties Through The Use Of Computational Models; That It Is, The Study Of Computations That Make It Possible To Perceive Reason And Act.Several Greek Schools Developed Various Forms Of Logic: </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 Notation </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 Rules Of Derivation (Syllogisms) </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Direct Line Through Mathematics And Philosophy To Modern Ai</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 Eg</a:t>
            </a:r>
            <a:endParaRPr cap="none">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2000"/>
              <a:buChar char="•"/>
            </a:pPr>
            <a:r>
              <a:rPr lang="en-US"/>
              <a:t>“SOCRATES IS A MAN. ALL MEN ARE MORTAL. THEREFORE SOCRATES IS MORTAL”</a:t>
            </a:r>
            <a:endParaRPr cap="none">
              <a:latin typeface="Times New Roman"/>
              <a:ea typeface="Times New Roman"/>
              <a:cs typeface="Times New Roman"/>
              <a:sym typeface="Times New Roman"/>
            </a:endParaRPr>
          </a:p>
        </p:txBody>
      </p:sp>
      <p:sp>
        <p:nvSpPr>
          <p:cNvPr id="315" name="Google Shape;315;p39"/>
          <p:cNvSpPr txBox="1">
            <a:spLocks noGrp="1"/>
          </p:cNvSpPr>
          <p:nvPr>
            <p:ph type="title"/>
          </p:nvPr>
        </p:nvSpPr>
        <p:spPr>
          <a:xfrm>
            <a:off x="790320" y="0"/>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US" sz="4400"/>
              <a:t>3. THINKING RATIONALLY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b="1" cap="none">
                <a:latin typeface="Times New Roman"/>
                <a:ea typeface="Times New Roman"/>
                <a:cs typeface="Times New Roman"/>
                <a:sym typeface="Times New Roman"/>
              </a:rPr>
              <a:t>Rational Agents</a:t>
            </a:r>
            <a:endParaRPr b="1" cap="none">
              <a:latin typeface="Times New Roman"/>
              <a:ea typeface="Times New Roman"/>
              <a:cs typeface="Times New Roman"/>
              <a:sym typeface="Times New Roman"/>
            </a:endParaRPr>
          </a:p>
        </p:txBody>
      </p:sp>
      <p:sp>
        <p:nvSpPr>
          <p:cNvPr id="321" name="Google Shape;321;p40"/>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000"/>
              <a:buNone/>
            </a:pPr>
            <a:r>
              <a:rPr lang="en-US" cap="none">
                <a:latin typeface="Times New Roman"/>
                <a:ea typeface="Times New Roman"/>
                <a:cs typeface="Times New Roman"/>
                <a:sym typeface="Times New Roman"/>
              </a:rPr>
              <a:t>Agent </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  An entity that perceives and acts </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A useful way to think about building AI programs is in terms of designing (and implementing) rational agents </a:t>
            </a:r>
            <a:endParaRPr/>
          </a:p>
          <a:p>
            <a:pPr marL="228600" lvl="0" indent="-101600" algn="l" rtl="0">
              <a:lnSpc>
                <a:spcPct val="120000"/>
              </a:lnSpc>
              <a:spcBef>
                <a:spcPts val="1000"/>
              </a:spcBef>
              <a:spcAft>
                <a:spcPts val="0"/>
              </a:spcAft>
              <a:buSzPts val="2000"/>
              <a:buNone/>
            </a:pPr>
            <a:endParaRPr cap="none">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Abstract definition </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An agent is a function from percept histories to actions:</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 f : P∗ → A</a:t>
            </a:r>
            <a:endParaRPr cap="none">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US" sz="4400"/>
              <a:t>4. ACTING RATIONALLY</a:t>
            </a:r>
            <a:endParaRPr/>
          </a:p>
        </p:txBody>
      </p:sp>
      <p:graphicFrame>
        <p:nvGraphicFramePr>
          <p:cNvPr id="328" name="Google Shape;328;p41"/>
          <p:cNvGraphicFramePr/>
          <p:nvPr/>
        </p:nvGraphicFramePr>
        <p:xfrm>
          <a:off x="4267200" y="3436938"/>
          <a:ext cx="4038600" cy="2603500"/>
        </p:xfrm>
        <a:graphic>
          <a:graphicData uri="http://schemas.openxmlformats.org/drawingml/2006/table">
            <a:tbl>
              <a:tblPr>
                <a:noFill/>
                <a:tableStyleId>{9BEEDD0B-DE68-4259-AE5D-B83B3E7C6A0D}</a:tableStyleId>
              </a:tblPr>
              <a:tblGrid>
                <a:gridCol w="2065350">
                  <a:extLst>
                    <a:ext uri="{9D8B030D-6E8A-4147-A177-3AD203B41FA5}">
                      <a16:colId xmlns:a16="http://schemas.microsoft.com/office/drawing/2014/main" val="20000"/>
                    </a:ext>
                  </a:extLst>
                </a:gridCol>
                <a:gridCol w="1973250">
                  <a:extLst>
                    <a:ext uri="{9D8B030D-6E8A-4147-A177-3AD203B41FA5}">
                      <a16:colId xmlns:a16="http://schemas.microsoft.com/office/drawing/2014/main" val="20001"/>
                    </a:ext>
                  </a:extLst>
                </a:gridCol>
              </a:tblGrid>
              <a:tr h="1573025">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Thinking humanly</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 Cognitive Modeling</a:t>
                      </a:r>
                      <a:endParaRPr sz="1800" b="0"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Thinking </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Rationally</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🡪formalizing </a:t>
                      </a:r>
                      <a:r>
                        <a:rPr lang="en-US" sz="1800" b="0" i="0" u="none" strike="noStrike" cap="none">
                          <a:solidFill>
                            <a:schemeClr val="dk1"/>
                          </a:solidFill>
                          <a:latin typeface="Arial"/>
                          <a:ea typeface="Arial"/>
                          <a:cs typeface="Arial"/>
                          <a:sym typeface="Arial"/>
                        </a:rPr>
                        <a:t>”</a:t>
                      </a:r>
                      <a:r>
                        <a:rPr lang="en-US" sz="1800" b="0" i="0" u="none" strike="noStrike" cap="none">
                          <a:solidFill>
                            <a:schemeClr val="dk1"/>
                          </a:solidFill>
                          <a:latin typeface="Times New Roman"/>
                          <a:ea typeface="Times New Roman"/>
                          <a:cs typeface="Times New Roman"/>
                          <a:sym typeface="Times New Roman"/>
                        </a:rPr>
                        <a:t>Laws of Thought</a:t>
                      </a:r>
                      <a:r>
                        <a:rPr lang="en-US" sz="1800" b="0" i="0" u="none" strike="noStrike" cap="none">
                          <a:solidFill>
                            <a:schemeClr val="dk1"/>
                          </a:solidFill>
                          <a:latin typeface="Arial"/>
                          <a:ea typeface="Arial"/>
                          <a:cs typeface="Arial"/>
                          <a:sym typeface="Arial"/>
                        </a:rPr>
                        <a:t>”</a:t>
                      </a:r>
                      <a:endParaRPr sz="1800" b="0"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30475">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Acting </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Humanly</a:t>
                      </a:r>
                      <a:endParaRPr sz="1400" u="none" strike="noStrike" cap="none"/>
                    </a:p>
                    <a:p>
                      <a:pPr marL="0" marR="0" lvl="0" indent="0" algn="l" rtl="0">
                        <a:lnSpc>
                          <a:spcPct val="100000"/>
                        </a:lnSpc>
                        <a:spcBef>
                          <a:spcPts val="36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🡪Turing Test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Acting </a:t>
                      </a:r>
                      <a:endParaRPr sz="1800" b="1" i="0" u="none" strike="noStrike" cap="none">
                        <a:solidFill>
                          <a:srgbClr val="FF0000"/>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Rationally</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29" name="Google Shape;329;p41"/>
          <p:cNvSpPr txBox="1"/>
          <p:nvPr/>
        </p:nvSpPr>
        <p:spPr>
          <a:xfrm>
            <a:off x="2362200" y="3651250"/>
            <a:ext cx="174845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Thought/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Reasoning</a:t>
            </a:r>
            <a:endParaRPr sz="1400" b="0" i="0" u="none" strike="noStrike" cap="none">
              <a:solidFill>
                <a:srgbClr val="000000"/>
              </a:solidFill>
              <a:latin typeface="Arial"/>
              <a:ea typeface="Arial"/>
              <a:cs typeface="Arial"/>
              <a:sym typeface="Arial"/>
            </a:endParaRPr>
          </a:p>
        </p:txBody>
      </p:sp>
      <p:sp>
        <p:nvSpPr>
          <p:cNvPr id="330" name="Google Shape;330;p41"/>
          <p:cNvSpPr txBox="1"/>
          <p:nvPr/>
        </p:nvSpPr>
        <p:spPr>
          <a:xfrm>
            <a:off x="1981200" y="5121275"/>
            <a:ext cx="206453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Behavior/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Actions</a:t>
            </a:r>
            <a:endParaRPr sz="1400" b="0" i="0" u="none" strike="noStrike" cap="none">
              <a:solidFill>
                <a:srgbClr val="000000"/>
              </a:solidFill>
              <a:latin typeface="Arial"/>
              <a:ea typeface="Arial"/>
              <a:cs typeface="Arial"/>
              <a:sym typeface="Arial"/>
            </a:endParaRPr>
          </a:p>
        </p:txBody>
      </p:sp>
      <p:sp>
        <p:nvSpPr>
          <p:cNvPr id="331" name="Google Shape;331;p41"/>
          <p:cNvSpPr txBox="1"/>
          <p:nvPr/>
        </p:nvSpPr>
        <p:spPr>
          <a:xfrm>
            <a:off x="4114801" y="2667001"/>
            <a:ext cx="1776414"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Human-like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Intelligence</a:t>
            </a:r>
            <a:endParaRPr sz="1400" b="0" i="0" u="none" strike="noStrike" cap="none">
              <a:solidFill>
                <a:srgbClr val="000000"/>
              </a:solidFill>
              <a:latin typeface="Arial"/>
              <a:ea typeface="Arial"/>
              <a:cs typeface="Arial"/>
              <a:sym typeface="Arial"/>
            </a:endParaRPr>
          </a:p>
        </p:txBody>
      </p:sp>
      <p:sp>
        <p:nvSpPr>
          <p:cNvPr id="332" name="Google Shape;332;p41"/>
          <p:cNvSpPr txBox="1"/>
          <p:nvPr/>
        </p:nvSpPr>
        <p:spPr>
          <a:xfrm>
            <a:off x="6400801" y="2693988"/>
            <a:ext cx="3733799"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a:t>
            </a:r>
            <a:r>
              <a:rPr lang="en-US" sz="2000" b="0" i="0" u="none" strike="noStrike" cap="none">
                <a:solidFill>
                  <a:schemeClr val="dk1"/>
                </a:solidFill>
                <a:latin typeface="Twentieth Century"/>
                <a:ea typeface="Twentieth Century"/>
                <a:cs typeface="Twentieth Century"/>
                <a:sym typeface="Twentieth Century"/>
              </a:rPr>
              <a:t>Ideal</a:t>
            </a:r>
            <a:r>
              <a:rPr lang="en-US" sz="2000" b="0" i="0" u="none" strike="noStrike" cap="none">
                <a:solidFill>
                  <a:schemeClr val="dk1"/>
                </a:solidFill>
                <a:latin typeface="Arial"/>
                <a:ea typeface="Arial"/>
                <a:cs typeface="Arial"/>
                <a:sym typeface="Arial"/>
              </a:rPr>
              <a:t>”</a:t>
            </a:r>
            <a:r>
              <a:rPr lang="en-US" sz="2000" b="0" i="0" u="none" strike="noStrike" cap="none">
                <a:solidFill>
                  <a:schemeClr val="dk1"/>
                </a:solidFill>
                <a:latin typeface="Twentieth Century"/>
                <a:ea typeface="Twentieth Century"/>
                <a:cs typeface="Twentieth Century"/>
                <a:sym typeface="Twentieth Century"/>
              </a:rPr>
              <a:t> Intelligent/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wentieth Century"/>
                <a:ea typeface="Twentieth Century"/>
                <a:cs typeface="Twentieth Century"/>
                <a:sym typeface="Twentieth Century"/>
              </a:rPr>
              <a:t>Rationally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36"/>
        <p:cNvGrpSpPr/>
        <p:nvPr/>
      </p:nvGrpSpPr>
      <p:grpSpPr>
        <a:xfrm>
          <a:off x="0" y="0"/>
          <a:ext cx="0" cy="0"/>
          <a:chOff x="0" y="0"/>
          <a:chExt cx="0" cy="0"/>
        </a:xfrm>
      </p:grpSpPr>
      <p:sp>
        <p:nvSpPr>
          <p:cNvPr id="337" name="Google Shape;337;p42"/>
          <p:cNvSpPr txBox="1">
            <a:spLocks noGrp="1"/>
          </p:cNvSpPr>
          <p:nvPr>
            <p:ph type="title"/>
          </p:nvPr>
        </p:nvSpPr>
        <p:spPr>
          <a:xfrm>
            <a:off x="913775" y="0"/>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cap="none"/>
              <a:t>Acting Rationally</a:t>
            </a:r>
            <a:endParaRPr/>
          </a:p>
        </p:txBody>
      </p:sp>
      <p:sp>
        <p:nvSpPr>
          <p:cNvPr id="338" name="Google Shape;338;p42"/>
          <p:cNvSpPr txBox="1">
            <a:spLocks noGrp="1"/>
          </p:cNvSpPr>
          <p:nvPr>
            <p:ph type="body" idx="1"/>
          </p:nvPr>
        </p:nvSpPr>
        <p:spPr>
          <a:xfrm>
            <a:off x="177421" y="1452692"/>
            <a:ext cx="12014578" cy="4361254"/>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SzPts val="2000"/>
              <a:buChar char="•"/>
            </a:pPr>
            <a:r>
              <a:rPr lang="en-US" cap="none">
                <a:latin typeface="Times New Roman"/>
                <a:ea typeface="Times New Roman"/>
                <a:cs typeface="Times New Roman"/>
                <a:sym typeface="Times New Roman"/>
              </a:rPr>
              <a:t>Acting Rationally Means Acting To Achieve One’s Goals, Given One’s Beliefs Or Understanding About The World. </a:t>
            </a:r>
            <a:endParaRPr cap="none">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When Constructing An Intelligent Agent, Emphasis Shifts From Designing The Theoretically Best Decision-making Procedure To Designing The Best Decision-making Procedure Possible Within The Circumstances In Which The Agent Is Acting. </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Logical Approaches May Be Used To Help Find The Best Action, But There Are Also Other Approaches. </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 Achieving So-called “Perfect Rationality”, Making The Best Decision Theoretically Possible, Is Not Usually Possible Due To Limited Resources In A Real Environment (E.G., Time, Memory, Computational Power, Uncertainty, Etc.).</a:t>
            </a:r>
            <a:endParaRPr/>
          </a:p>
          <a:p>
            <a:pPr marL="228600" lvl="0" indent="-228600" algn="l" rtl="0">
              <a:lnSpc>
                <a:spcPct val="120000"/>
              </a:lnSpc>
              <a:spcBef>
                <a:spcPts val="1000"/>
              </a:spcBef>
              <a:spcAft>
                <a:spcPts val="0"/>
              </a:spcAft>
              <a:buSzPts val="2000"/>
              <a:buChar char="•"/>
            </a:pPr>
            <a:r>
              <a:rPr lang="en-US" cap="none">
                <a:latin typeface="Times New Roman"/>
                <a:ea typeface="Times New Roman"/>
                <a:cs typeface="Times New Roman"/>
                <a:sym typeface="Times New Roman"/>
              </a:rPr>
              <a:t> The Trick Is To Do The Best With The Information And Resources You Have. This Represents A Shift In The Field Of AI From Optimizing (Early AI) To Satisfying (More Recent AI).</a:t>
            </a:r>
            <a:endParaRPr cap="none">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title" idx="4294967295"/>
          </p:nvPr>
        </p:nvSpPr>
        <p:spPr>
          <a:xfrm>
            <a:off x="0" y="619125"/>
            <a:ext cx="10363200" cy="15954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a:t>
            </a:r>
            <a:endParaRPr/>
          </a:p>
        </p:txBody>
      </p:sp>
      <p:pic>
        <p:nvPicPr>
          <p:cNvPr id="344" name="Google Shape;344;p43" descr="Types of AI"/>
          <p:cNvPicPr preferRelativeResize="0"/>
          <p:nvPr/>
        </p:nvPicPr>
        <p:blipFill rotWithShape="1">
          <a:blip r:embed="rId3">
            <a:alphaModFix/>
          </a:blip>
          <a:srcRect/>
          <a:stretch/>
        </p:blipFill>
        <p:spPr>
          <a:xfrm>
            <a:off x="1766011" y="2333623"/>
            <a:ext cx="9077325" cy="3457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48"/>
        <p:cNvGrpSpPr/>
        <p:nvPr/>
      </p:nvGrpSpPr>
      <p:grpSpPr>
        <a:xfrm>
          <a:off x="0" y="0"/>
          <a:ext cx="0" cy="0"/>
          <a:chOff x="0" y="0"/>
          <a:chExt cx="0" cy="0"/>
        </a:xfrm>
      </p:grpSpPr>
      <p:sp>
        <p:nvSpPr>
          <p:cNvPr id="349" name="Google Shape;349;p4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120000"/>
              </a:lnSpc>
              <a:spcBef>
                <a:spcPts val="0"/>
              </a:spcBef>
              <a:spcAft>
                <a:spcPts val="0"/>
              </a:spcAft>
              <a:buSzPct val="100000"/>
              <a:buChar char="•"/>
            </a:pPr>
            <a:r>
              <a:rPr lang="en-US" sz="2600" cap="none">
                <a:latin typeface="Times New Roman"/>
                <a:ea typeface="Times New Roman"/>
                <a:cs typeface="Times New Roman"/>
                <a:sym typeface="Times New Roman"/>
              </a:rPr>
              <a:t>Narrow AI is a type of AI which is able to perform a dedicated task with intelligence. The most common and currently available AI is Narrow AI in the world of Artificial Intelligence.</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Narrow AI cannot perform beyond its field or limitations, as it is only trained for one specific task. Hence it is also termed as weak AI. Narrow AI can fail in unpredictable ways if it goes beyond its limits.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Apple Siri a good example of Narrow AI, but it operates with a limited pre-defined range of functions.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IBM's Watson supercomputer also comes under Narrow AI, as it uses an Expert system approach combined with Machine learning and natural language processing.</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Some Examples of Narrow AI are playing chess, purchasing suggestions on e-commerce site, self-driving cars, speech recognition, and image recognition.</a:t>
            </a:r>
            <a:endParaRPr/>
          </a:p>
          <a:p>
            <a:pPr marL="228600" lvl="0" indent="-139700" algn="l" rtl="0">
              <a:lnSpc>
                <a:spcPct val="120000"/>
              </a:lnSpc>
              <a:spcBef>
                <a:spcPts val="1000"/>
              </a:spcBef>
              <a:spcAft>
                <a:spcPts val="0"/>
              </a:spcAft>
              <a:buSzPct val="100000"/>
              <a:buNone/>
            </a:pPr>
            <a:endParaRPr/>
          </a:p>
        </p:txBody>
      </p:sp>
      <p:sp>
        <p:nvSpPr>
          <p:cNvPr id="350" name="Google Shape;350;p44"/>
          <p:cNvSpPr txBox="1"/>
          <p:nvPr/>
        </p:nvSpPr>
        <p:spPr>
          <a:xfrm>
            <a:off x="1066175" y="770917"/>
            <a:ext cx="10364451" cy="159617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1</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p:nvPr/>
        </p:nvPicPr>
        <p:blipFill rotWithShape="1">
          <a:blip r:embed="rId3">
            <a:alphaModFix/>
          </a:blip>
          <a:srcRect/>
          <a:stretch/>
        </p:blipFill>
        <p:spPr>
          <a:xfrm>
            <a:off x="3138274" y="1698659"/>
            <a:ext cx="5096586" cy="4934639"/>
          </a:xfrm>
          <a:prstGeom prst="rect">
            <a:avLst/>
          </a:prstGeom>
          <a:noFill/>
          <a:ln>
            <a:noFill/>
          </a:ln>
        </p:spPr>
      </p:pic>
      <p:sp>
        <p:nvSpPr>
          <p:cNvPr id="356" name="Google Shape;356;p45"/>
          <p:cNvSpPr txBox="1"/>
          <p:nvPr/>
        </p:nvSpPr>
        <p:spPr>
          <a:xfrm>
            <a:off x="913775" y="618517"/>
            <a:ext cx="10364451" cy="159617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WEAK AI    VS   STRONG AI</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60"/>
        <p:cNvGrpSpPr/>
        <p:nvPr/>
      </p:nvGrpSpPr>
      <p:grpSpPr>
        <a:xfrm>
          <a:off x="0" y="0"/>
          <a:ext cx="0" cy="0"/>
          <a:chOff x="0" y="0"/>
          <a:chExt cx="0" cy="0"/>
        </a:xfrm>
      </p:grpSpPr>
      <p:sp>
        <p:nvSpPr>
          <p:cNvPr id="361" name="Google Shape;361;p46"/>
          <p:cNvSpPr txBox="1">
            <a:spLocks noGrp="1"/>
          </p:cNvSpPr>
          <p:nvPr>
            <p:ph type="body" idx="1"/>
          </p:nvPr>
        </p:nvSpPr>
        <p:spPr>
          <a:xfrm>
            <a:off x="313899" y="2367092"/>
            <a:ext cx="10963701"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2.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General AI is a type of intelligence which could perform any intellectual task with efficiency like a human.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 idea behind the general AI to make such a system which could be smarter and think like a human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3. Super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a level of Intelligence of Systems at which machines could surpass human intelligence, and can perform any task better than human with cognitive properties. It is an outcome of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Some key characteristics of strong AI include capability include the ability to think, to reason, solve the puzzle, make judgments, plan, learn, and communicate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still a hypothetical concept of Artificial Intelligence. Development of such systems in real is still world changing task.</a:t>
            </a:r>
            <a:endParaRPr/>
          </a:p>
          <a:p>
            <a:pPr marL="0" lvl="0" indent="0" algn="l" rtl="0">
              <a:lnSpc>
                <a:spcPct val="120000"/>
              </a:lnSpc>
              <a:spcBef>
                <a:spcPts val="1000"/>
              </a:spcBef>
              <a:spcAft>
                <a:spcPts val="0"/>
              </a:spcAft>
              <a:buSzPts val="1800"/>
              <a:buNone/>
            </a:pPr>
            <a:r>
              <a:rPr lang="en-US" sz="1800" cap="none">
                <a:latin typeface="Times New Roman"/>
                <a:ea typeface="Times New Roman"/>
                <a:cs typeface="Times New Roman"/>
                <a:sym typeface="Times New Roman"/>
              </a:rPr>
              <a:t/>
            </a:r>
            <a:br>
              <a:rPr lang="en-US" sz="1800" cap="none">
                <a:latin typeface="Times New Roman"/>
                <a:ea typeface="Times New Roman"/>
                <a:cs typeface="Times New Roman"/>
                <a:sym typeface="Times New Roman"/>
              </a:rPr>
            </a:br>
            <a:endParaRPr sz="1800" cap="none">
              <a:latin typeface="Times New Roman"/>
              <a:ea typeface="Times New Roman"/>
              <a:cs typeface="Times New Roman"/>
              <a:sym typeface="Times New Roman"/>
            </a:endParaRPr>
          </a:p>
        </p:txBody>
      </p:sp>
      <p:sp>
        <p:nvSpPr>
          <p:cNvPr id="362" name="Google Shape;362;p4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INTELLIGENCE-TYPE 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body" idx="1"/>
          </p:nvPr>
        </p:nvSpPr>
        <p:spPr>
          <a:xfrm>
            <a:off x="668114" y="1862124"/>
            <a:ext cx="10363826"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1.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Purely reactive machines are the most basic types of Artificial Intelligence.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Such AI systems do not store memories or past experiences for future actions.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only focus on current scenarios and react on it as per possible best action.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IBM's Deep Blue system,Google's AlphaGo is also an example of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2. Limited Memory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Limited memory machines can store past experiences or some data for a short period of time.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can use stored data for a limited time period only.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Self-driving cars are one of the best examples of Limited Memory systems. These cars can store recent speed of nearby cars, the distance of other cars, speed limit, and other information to navigate the road.</a:t>
            </a:r>
            <a:endParaRPr/>
          </a:p>
        </p:txBody>
      </p:sp>
      <p:sp>
        <p:nvSpPr>
          <p:cNvPr id="368" name="Google Shape;368;p4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p:nvPr/>
        </p:nvSpPr>
        <p:spPr>
          <a:xfrm>
            <a:off x="545910" y="2515257"/>
            <a:ext cx="11477768" cy="1675459"/>
          </a:xfrm>
          <a:prstGeom prst="rect">
            <a:avLst/>
          </a:prstGeom>
          <a:noFill/>
          <a:ln>
            <a:noFill/>
          </a:ln>
        </p:spPr>
        <p:txBody>
          <a:bodyPr spcFirstLastPara="1" wrap="square" lIns="0" tIns="13325" rIns="0" bIns="0" anchor="t" anchorCtr="0">
            <a:spAutoFit/>
          </a:bodyPr>
          <a:lstStyle/>
          <a:p>
            <a:pPr marL="268605" marR="5080"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Computers with the ability to mimic or duplicate the functions of  the human brain.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64579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Artificial Intelligence is the intelligence of machines and the  branch of computer science which aims to create 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53530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"The branch of computer science that is concerned with the  automation of intelligent behaviour" (Luger and Stubblefield.  1993).</a:t>
            </a:r>
            <a:endParaRPr sz="1400" b="0" i="0" u="none" strike="noStrike" cap="none">
              <a:solidFill>
                <a:srgbClr val="000000"/>
              </a:solidFill>
              <a:latin typeface="Arial"/>
              <a:ea typeface="Arial"/>
              <a:cs typeface="Arial"/>
              <a:sym typeface="Arial"/>
            </a:endParaRPr>
          </a:p>
        </p:txBody>
      </p:sp>
      <p:sp>
        <p:nvSpPr>
          <p:cNvPr id="173" name="Google Shape;173;p21"/>
          <p:cNvSpPr txBox="1"/>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DEFINITION</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body" idx="1"/>
          </p:nvPr>
        </p:nvSpPr>
        <p:spPr>
          <a:xfrm>
            <a:off x="655092" y="1957658"/>
            <a:ext cx="10881815"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3. Theory of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Theory of Mind AI should understand the human emotions, people, beliefs, and be able to interact socially like humans.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This type of AI machines are still not developed, but researchers are making lots of efforts and improvement for developing such AI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Eg One real-world example of the theory of mind AI is Kismet, Sophia from Hanson Robotics </a:t>
            </a:r>
            <a:endParaRPr sz="1800" cap="none">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4.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is the future of Artificial Intelligence. These machines will be super intelligent, and will have their own consciousness, sentiments, and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will be smarter than human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does not exist in reality still and it is a hypothetical concept.</a:t>
            </a:r>
            <a:endParaRPr/>
          </a:p>
          <a:p>
            <a:pPr marL="0" lvl="0" indent="0" algn="l" rtl="0">
              <a:lnSpc>
                <a:spcPct val="120000"/>
              </a:lnSpc>
              <a:spcBef>
                <a:spcPts val="1000"/>
              </a:spcBef>
              <a:spcAft>
                <a:spcPts val="0"/>
              </a:spcAft>
              <a:buSzPts val="1800"/>
              <a:buNone/>
            </a:pPr>
            <a:endParaRPr sz="1800" cap="none">
              <a:latin typeface="Times New Roman"/>
              <a:ea typeface="Times New Roman"/>
              <a:cs typeface="Times New Roman"/>
              <a:sym typeface="Times New Roman"/>
            </a:endParaRPr>
          </a:p>
        </p:txBody>
      </p:sp>
      <p:sp>
        <p:nvSpPr>
          <p:cNvPr id="374" name="Google Shape;374;p4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9"/>
          <p:cNvPicPr preferRelativeResize="0"/>
          <p:nvPr/>
        </p:nvPicPr>
        <p:blipFill rotWithShape="1">
          <a:blip r:embed="rId3">
            <a:alphaModFix/>
          </a:blip>
          <a:srcRect/>
          <a:stretch/>
        </p:blipFill>
        <p:spPr>
          <a:xfrm>
            <a:off x="1787857" y="941697"/>
            <a:ext cx="8557146" cy="5813946"/>
          </a:xfrm>
          <a:prstGeom prst="rect">
            <a:avLst/>
          </a:prstGeom>
          <a:noFill/>
          <a:ln>
            <a:noFill/>
          </a:ln>
        </p:spPr>
      </p:pic>
      <p:sp>
        <p:nvSpPr>
          <p:cNvPr id="380" name="Google Shape;380;p49"/>
          <p:cNvSpPr txBox="1"/>
          <p:nvPr/>
        </p:nvSpPr>
        <p:spPr>
          <a:xfrm>
            <a:off x="2209800" y="114300"/>
            <a:ext cx="7772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Artificial Intelligence Applications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0"/>
          <p:cNvPicPr preferRelativeResize="0"/>
          <p:nvPr/>
        </p:nvPicPr>
        <p:blipFill rotWithShape="1">
          <a:blip r:embed="rId3">
            <a:alphaModFix/>
          </a:blip>
          <a:srcRect/>
          <a:stretch/>
        </p:blipFill>
        <p:spPr>
          <a:xfrm>
            <a:off x="667175" y="885040"/>
            <a:ext cx="3409681" cy="5549089"/>
          </a:xfrm>
          <a:prstGeom prst="rect">
            <a:avLst/>
          </a:prstGeom>
          <a:noFill/>
          <a:ln>
            <a:noFill/>
          </a:ln>
        </p:spPr>
      </p:pic>
      <p:pic>
        <p:nvPicPr>
          <p:cNvPr id="386" name="Google Shape;386;p50"/>
          <p:cNvPicPr preferRelativeResize="0"/>
          <p:nvPr/>
        </p:nvPicPr>
        <p:blipFill rotWithShape="1">
          <a:blip r:embed="rId4">
            <a:alphaModFix/>
          </a:blip>
          <a:srcRect/>
          <a:stretch/>
        </p:blipFill>
        <p:spPr>
          <a:xfrm>
            <a:off x="4076857" y="1376361"/>
            <a:ext cx="8251621" cy="3037482"/>
          </a:xfrm>
          <a:prstGeom prst="rect">
            <a:avLst/>
          </a:prstGeom>
          <a:noFill/>
          <a:ln>
            <a:noFill/>
          </a:ln>
        </p:spPr>
      </p:pic>
      <p:sp>
        <p:nvSpPr>
          <p:cNvPr id="387" name="Google Shape;387;p50"/>
          <p:cNvSpPr txBox="1"/>
          <p:nvPr/>
        </p:nvSpPr>
        <p:spPr>
          <a:xfrm>
            <a:off x="6100549" y="559558"/>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TRANSPORT</a:t>
            </a:r>
            <a:endParaRPr sz="4000" b="1"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1" descr="Google Maps"/>
          <p:cNvPicPr preferRelativeResize="0"/>
          <p:nvPr/>
        </p:nvPicPr>
        <p:blipFill rotWithShape="1">
          <a:blip r:embed="rId3">
            <a:alphaModFix/>
          </a:blip>
          <a:srcRect/>
          <a:stretch/>
        </p:blipFill>
        <p:spPr>
          <a:xfrm>
            <a:off x="1165509" y="1088930"/>
            <a:ext cx="3831204" cy="3005397"/>
          </a:xfrm>
          <a:prstGeom prst="rect">
            <a:avLst/>
          </a:prstGeom>
          <a:noFill/>
          <a:ln>
            <a:noFill/>
          </a:ln>
        </p:spPr>
      </p:pic>
      <p:sp>
        <p:nvSpPr>
          <p:cNvPr id="393" name="Google Shape;393;p51"/>
          <p:cNvSpPr/>
          <p:nvPr/>
        </p:nvSpPr>
        <p:spPr>
          <a:xfrm>
            <a:off x="1090255" y="4527224"/>
            <a:ext cx="361740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Rubik Medium"/>
                <a:ea typeface="Rubik Medium"/>
                <a:cs typeface="Rubik Medium"/>
                <a:sym typeface="Rubik Medium"/>
              </a:rPr>
              <a:t> Google’s AI-Powered Predictions</a:t>
            </a:r>
            <a:endParaRPr sz="1800" b="0" i="0" u="none" strike="noStrike" cap="none">
              <a:solidFill>
                <a:schemeClr val="dk1"/>
              </a:solidFill>
              <a:latin typeface="Twentieth Century"/>
              <a:ea typeface="Twentieth Century"/>
              <a:cs typeface="Twentieth Century"/>
              <a:sym typeface="Twentieth Century"/>
            </a:endParaRPr>
          </a:p>
        </p:txBody>
      </p:sp>
      <p:pic>
        <p:nvPicPr>
          <p:cNvPr id="394" name="Google Shape;394;p51" descr="Uber heat map"/>
          <p:cNvPicPr preferRelativeResize="0"/>
          <p:nvPr/>
        </p:nvPicPr>
        <p:blipFill rotWithShape="1">
          <a:blip r:embed="rId4">
            <a:alphaModFix/>
          </a:blip>
          <a:srcRect/>
          <a:stretch/>
        </p:blipFill>
        <p:spPr>
          <a:xfrm>
            <a:off x="5554229" y="1195340"/>
            <a:ext cx="4810125" cy="5419726"/>
          </a:xfrm>
          <a:prstGeom prst="rect">
            <a:avLst/>
          </a:prstGeom>
          <a:noFill/>
          <a:ln>
            <a:noFill/>
          </a:ln>
        </p:spPr>
      </p:pic>
      <p:sp>
        <p:nvSpPr>
          <p:cNvPr id="395" name="Google Shape;395;p51"/>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TRANSPORT</a:t>
            </a:r>
            <a:endParaRPr sz="4000" b="1"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2"/>
          <p:cNvPicPr preferRelativeResize="0"/>
          <p:nvPr/>
        </p:nvPicPr>
        <p:blipFill rotWithShape="1">
          <a:blip r:embed="rId3">
            <a:alphaModFix/>
          </a:blip>
          <a:srcRect/>
          <a:stretch/>
        </p:blipFill>
        <p:spPr>
          <a:xfrm>
            <a:off x="198699" y="1497886"/>
            <a:ext cx="7071991" cy="3692834"/>
          </a:xfrm>
          <a:prstGeom prst="rect">
            <a:avLst/>
          </a:prstGeom>
          <a:noFill/>
          <a:ln>
            <a:noFill/>
          </a:ln>
        </p:spPr>
      </p:pic>
      <p:pic>
        <p:nvPicPr>
          <p:cNvPr id="401" name="Google Shape;401;p52"/>
          <p:cNvPicPr preferRelativeResize="0"/>
          <p:nvPr/>
        </p:nvPicPr>
        <p:blipFill rotWithShape="1">
          <a:blip r:embed="rId4">
            <a:alphaModFix/>
          </a:blip>
          <a:srcRect/>
          <a:stretch/>
        </p:blipFill>
        <p:spPr>
          <a:xfrm>
            <a:off x="7439308" y="1702602"/>
            <a:ext cx="4443915" cy="3283402"/>
          </a:xfrm>
          <a:prstGeom prst="rect">
            <a:avLst/>
          </a:prstGeom>
          <a:noFill/>
          <a:ln>
            <a:noFill/>
          </a:ln>
        </p:spPr>
      </p:pic>
      <p:sp>
        <p:nvSpPr>
          <p:cNvPr id="402" name="Google Shape;402;p52"/>
          <p:cNvSpPr/>
          <p:nvPr/>
        </p:nvSpPr>
        <p:spPr>
          <a:xfrm>
            <a:off x="3633485" y="446544"/>
            <a:ext cx="569598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Smart Personal Assistants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SzPct val="100000"/>
              <a:buNone/>
            </a:pPr>
            <a:r>
              <a:rPr lang="en-US" sz="2200" cap="none">
                <a:latin typeface="Times New Roman"/>
                <a:ea typeface="Times New Roman"/>
                <a:cs typeface="Times New Roman"/>
                <a:sym typeface="Times New Roman"/>
              </a:rPr>
              <a:t>Amazon Expanded Upon This Model With The Announcement Of Complimentary Hardware And Software Components: </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Alexa, An Ai-powered Personal Assistant That Accepts Voice Commands To Create To-do Lists, Order Items Online, Set Reminders, And Answer Questions (Via Internet Searches)</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Echo (And Later, Dot) Smart Speakers That Allow You To Integrate Alexa Into Your Living Room And Use Voice Commands To Ask Natural Language Questions, Play Music, Order Pizza, Hail An Uber, And Integrate With Smart Home Devices.</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Microsoft Has Followed Suit With Cortana, Its Own AI Assistant That Comes Pre-loaded On Windows Computers And Microsoft Smartphones.</a:t>
            </a:r>
            <a:endParaRPr/>
          </a:p>
          <a:p>
            <a:pPr marL="228600" lvl="0" indent="-111125" algn="l" rtl="0">
              <a:lnSpc>
                <a:spcPct val="120000"/>
              </a:lnSpc>
              <a:spcBef>
                <a:spcPts val="1000"/>
              </a:spcBef>
              <a:spcAft>
                <a:spcPts val="0"/>
              </a:spcAft>
              <a:buSzPct val="100000"/>
              <a:buNone/>
            </a:pPr>
            <a:endParaRPr/>
          </a:p>
        </p:txBody>
      </p:sp>
      <p:sp>
        <p:nvSpPr>
          <p:cNvPr id="408" name="Google Shape;408;p53"/>
          <p:cNvSpPr/>
          <p:nvPr/>
        </p:nvSpPr>
        <p:spPr>
          <a:xfrm>
            <a:off x="3633485" y="446544"/>
            <a:ext cx="569598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Smart Personal Assistants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4"/>
          <p:cNvPicPr preferRelativeResize="0"/>
          <p:nvPr/>
        </p:nvPicPr>
        <p:blipFill rotWithShape="1">
          <a:blip r:embed="rId3">
            <a:alphaModFix/>
          </a:blip>
          <a:srcRect/>
          <a:stretch/>
        </p:blipFill>
        <p:spPr>
          <a:xfrm>
            <a:off x="5002688" y="4635653"/>
            <a:ext cx="2956603" cy="2222347"/>
          </a:xfrm>
          <a:prstGeom prst="rect">
            <a:avLst/>
          </a:prstGeom>
          <a:noFill/>
          <a:ln>
            <a:noFill/>
          </a:ln>
        </p:spPr>
      </p:pic>
      <p:pic>
        <p:nvPicPr>
          <p:cNvPr id="414" name="Google Shape;414;p54"/>
          <p:cNvPicPr preferRelativeResize="0"/>
          <p:nvPr/>
        </p:nvPicPr>
        <p:blipFill rotWithShape="1">
          <a:blip r:embed="rId4">
            <a:alphaModFix/>
          </a:blip>
          <a:srcRect/>
          <a:stretch/>
        </p:blipFill>
        <p:spPr>
          <a:xfrm>
            <a:off x="561342" y="981692"/>
            <a:ext cx="5812161" cy="3297557"/>
          </a:xfrm>
          <a:prstGeom prst="rect">
            <a:avLst/>
          </a:prstGeom>
          <a:noFill/>
          <a:ln>
            <a:noFill/>
          </a:ln>
        </p:spPr>
      </p:pic>
      <p:sp>
        <p:nvSpPr>
          <p:cNvPr id="415" name="Google Shape;415;p54"/>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GAMING</a:t>
            </a:r>
            <a:endParaRPr sz="4000" b="1" i="0" u="none" strike="noStrike" cap="none">
              <a:solidFill>
                <a:schemeClr val="dk1"/>
              </a:solidFill>
              <a:latin typeface="Twentieth Century"/>
              <a:ea typeface="Twentieth Century"/>
              <a:cs typeface="Twentieth Century"/>
              <a:sym typeface="Twentieth Century"/>
            </a:endParaRPr>
          </a:p>
        </p:txBody>
      </p:sp>
      <p:pic>
        <p:nvPicPr>
          <p:cNvPr id="416" name="Google Shape;416;p54" descr="IBM Deep Blue vs. Kasparov - Chess Lessons - Chess.com"/>
          <p:cNvPicPr preferRelativeResize="0"/>
          <p:nvPr/>
        </p:nvPicPr>
        <p:blipFill rotWithShape="1">
          <a:blip r:embed="rId5">
            <a:alphaModFix/>
          </a:blip>
          <a:srcRect/>
          <a:stretch/>
        </p:blipFill>
        <p:spPr>
          <a:xfrm>
            <a:off x="7959291" y="1597550"/>
            <a:ext cx="3515673" cy="19687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55" descr="Mobile deposit"/>
          <p:cNvPicPr preferRelativeResize="0"/>
          <p:nvPr/>
        </p:nvPicPr>
        <p:blipFill rotWithShape="1">
          <a:blip r:embed="rId3">
            <a:alphaModFix/>
          </a:blip>
          <a:srcRect/>
          <a:stretch/>
        </p:blipFill>
        <p:spPr>
          <a:xfrm>
            <a:off x="641444" y="1831076"/>
            <a:ext cx="3856329" cy="2358788"/>
          </a:xfrm>
          <a:prstGeom prst="rect">
            <a:avLst/>
          </a:prstGeom>
          <a:noFill/>
          <a:ln>
            <a:noFill/>
          </a:ln>
        </p:spPr>
      </p:pic>
      <p:sp>
        <p:nvSpPr>
          <p:cNvPr id="422" name="Google Shape;422;p55"/>
          <p:cNvSpPr/>
          <p:nvPr/>
        </p:nvSpPr>
        <p:spPr>
          <a:xfrm>
            <a:off x="881302" y="4496517"/>
            <a:ext cx="308930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Mobile Check Deposits</a:t>
            </a:r>
            <a:endParaRPr sz="2400" b="0" i="0" u="none" strike="noStrike" cap="none">
              <a:solidFill>
                <a:schemeClr val="dk1"/>
              </a:solidFill>
              <a:latin typeface="Times New Roman"/>
              <a:ea typeface="Times New Roman"/>
              <a:cs typeface="Times New Roman"/>
              <a:sym typeface="Times New Roman"/>
            </a:endParaRPr>
          </a:p>
        </p:txBody>
      </p:sp>
      <p:sp>
        <p:nvSpPr>
          <p:cNvPr id="423" name="Google Shape;423;p55"/>
          <p:cNvSpPr/>
          <p:nvPr/>
        </p:nvSpPr>
        <p:spPr>
          <a:xfrm>
            <a:off x="1038129" y="4925159"/>
            <a:ext cx="2311851"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Fraud Prevention</a:t>
            </a:r>
            <a:endParaRPr sz="2400" b="0" i="0" u="none" strike="noStrike" cap="none">
              <a:solidFill>
                <a:schemeClr val="dk1"/>
              </a:solidFill>
              <a:latin typeface="Times New Roman"/>
              <a:ea typeface="Times New Roman"/>
              <a:cs typeface="Times New Roman"/>
              <a:sym typeface="Times New Roman"/>
            </a:endParaRPr>
          </a:p>
        </p:txBody>
      </p:sp>
      <p:sp>
        <p:nvSpPr>
          <p:cNvPr id="424" name="Google Shape;424;p55"/>
          <p:cNvSpPr/>
          <p:nvPr/>
        </p:nvSpPr>
        <p:spPr>
          <a:xfrm>
            <a:off x="1038129" y="5501357"/>
            <a:ext cx="224292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Credit Decisions</a:t>
            </a:r>
            <a:endParaRPr sz="2400" b="0" i="0" u="none" strike="noStrike" cap="none">
              <a:solidFill>
                <a:schemeClr val="dk1"/>
              </a:solidFill>
              <a:latin typeface="Times New Roman"/>
              <a:ea typeface="Times New Roman"/>
              <a:cs typeface="Times New Roman"/>
              <a:sym typeface="Times New Roman"/>
            </a:endParaRPr>
          </a:p>
        </p:txBody>
      </p:sp>
      <p:sp>
        <p:nvSpPr>
          <p:cNvPr id="425" name="Google Shape;425;p55"/>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FINANCE</a:t>
            </a:r>
            <a:endParaRPr sz="4000" b="1" i="0" u="none" strike="noStrike" cap="none">
              <a:solidFill>
                <a:schemeClr val="dk1"/>
              </a:solidFill>
              <a:latin typeface="Twentieth Century"/>
              <a:ea typeface="Twentieth Century"/>
              <a:cs typeface="Twentieth Century"/>
              <a:sym typeface="Twentieth Century"/>
            </a:endParaRPr>
          </a:p>
        </p:txBody>
      </p:sp>
      <p:pic>
        <p:nvPicPr>
          <p:cNvPr id="426" name="Google Shape;426;p55"/>
          <p:cNvPicPr preferRelativeResize="0"/>
          <p:nvPr/>
        </p:nvPicPr>
        <p:blipFill rotWithShape="1">
          <a:blip r:embed="rId4">
            <a:alphaModFix/>
          </a:blip>
          <a:srcRect/>
          <a:stretch/>
        </p:blipFill>
        <p:spPr>
          <a:xfrm>
            <a:off x="7547211" y="2117516"/>
            <a:ext cx="3275463" cy="36827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6"/>
          <p:cNvSpPr txBox="1"/>
          <p:nvPr/>
        </p:nvSpPr>
        <p:spPr>
          <a:xfrm>
            <a:off x="3912730" y="327547"/>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SOCIAL MEDIA</a:t>
            </a:r>
            <a:endParaRPr sz="4000" b="1" i="0" u="none" strike="noStrike" cap="none">
              <a:solidFill>
                <a:schemeClr val="dk1"/>
              </a:solidFill>
              <a:latin typeface="Twentieth Century"/>
              <a:ea typeface="Twentieth Century"/>
              <a:cs typeface="Twentieth Century"/>
              <a:sym typeface="Twentieth Century"/>
            </a:endParaRPr>
          </a:p>
        </p:txBody>
      </p:sp>
      <p:pic>
        <p:nvPicPr>
          <p:cNvPr id="432" name="Google Shape;432;p56" descr="Facial recognition"/>
          <p:cNvPicPr preferRelativeResize="0"/>
          <p:nvPr/>
        </p:nvPicPr>
        <p:blipFill rotWithShape="1">
          <a:blip r:embed="rId3">
            <a:alphaModFix/>
          </a:blip>
          <a:srcRect/>
          <a:stretch/>
        </p:blipFill>
        <p:spPr>
          <a:xfrm>
            <a:off x="2584877" y="1619066"/>
            <a:ext cx="6259478" cy="1625268"/>
          </a:xfrm>
          <a:prstGeom prst="rect">
            <a:avLst/>
          </a:prstGeom>
          <a:noFill/>
          <a:ln>
            <a:noFill/>
          </a:ln>
        </p:spPr>
      </p:pic>
      <p:sp>
        <p:nvSpPr>
          <p:cNvPr id="433" name="Google Shape;433;p56"/>
          <p:cNvSpPr/>
          <p:nvPr/>
        </p:nvSpPr>
        <p:spPr>
          <a:xfrm>
            <a:off x="600502" y="3626471"/>
            <a:ext cx="11591498" cy="3000821"/>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Facebook’s facial recognition</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Pinterest: automatically identify objects in images (or “pins”) and then recommend visually similar pins. Other applications of machine learning at Pinterest include spam prevention, search and discovery, ad performance and monetization, and email marketing.</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Instagram:to identify the contextual meaning of emoji, which have been steadily replacing slang </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snapchat: filters track facial movements, allowing users to add animated effects or digital masks that adjust when their faces moved.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57" descr="https://www.chatinbox.io/wp-content/uploads/Chatflow-Ecommerce-min.gif"/>
          <p:cNvPicPr preferRelativeResize="0"/>
          <p:nvPr/>
        </p:nvPicPr>
        <p:blipFill rotWithShape="1">
          <a:blip r:embed="rId3">
            <a:alphaModFix/>
          </a:blip>
          <a:srcRect/>
          <a:stretch/>
        </p:blipFill>
        <p:spPr>
          <a:xfrm>
            <a:off x="496769" y="755744"/>
            <a:ext cx="3352800" cy="5486400"/>
          </a:xfrm>
          <a:prstGeom prst="rect">
            <a:avLst/>
          </a:prstGeom>
          <a:noFill/>
          <a:ln>
            <a:noFill/>
          </a:ln>
        </p:spPr>
      </p:pic>
      <p:sp>
        <p:nvSpPr>
          <p:cNvPr id="439" name="Google Shape;439;p57"/>
          <p:cNvSpPr txBox="1"/>
          <p:nvPr/>
        </p:nvSpPr>
        <p:spPr>
          <a:xfrm>
            <a:off x="4963607" y="401801"/>
            <a:ext cx="539504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ONLINE SHOPPING</a:t>
            </a:r>
            <a:endParaRPr sz="4000" b="1" i="0" u="none" strike="noStrike" cap="none">
              <a:solidFill>
                <a:schemeClr val="dk1"/>
              </a:solidFill>
              <a:latin typeface="Twentieth Century"/>
              <a:ea typeface="Twentieth Century"/>
              <a:cs typeface="Twentieth Century"/>
              <a:sym typeface="Twentieth Century"/>
            </a:endParaRPr>
          </a:p>
        </p:txBody>
      </p:sp>
      <p:sp>
        <p:nvSpPr>
          <p:cNvPr id="440" name="Google Shape;440;p57"/>
          <p:cNvSpPr/>
          <p:nvPr/>
        </p:nvSpPr>
        <p:spPr>
          <a:xfrm>
            <a:off x="5665478" y="1674841"/>
            <a:ext cx="6426438" cy="2246769"/>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222222"/>
              </a:buClr>
              <a:buSzPts val="2800"/>
              <a:buFont typeface="Arial"/>
              <a:buChar char="•"/>
            </a:pPr>
            <a:r>
              <a:rPr lang="en-US" sz="2800" b="0" i="0" u="none" strike="noStrike" cap="none">
                <a:solidFill>
                  <a:srgbClr val="222222"/>
                </a:solidFill>
                <a:latin typeface="Times New Roman"/>
                <a:ea typeface="Times New Roman"/>
                <a:cs typeface="Times New Roman"/>
                <a:sym typeface="Times New Roman"/>
              </a:rPr>
              <a:t>Search</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rgbClr val="222222"/>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Recommendations</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Fraud Protection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2"/>
          <p:cNvPicPr preferRelativeResize="0"/>
          <p:nvPr/>
        </p:nvPicPr>
        <p:blipFill rotWithShape="1">
          <a:blip r:embed="rId3">
            <a:alphaModFix/>
          </a:blip>
          <a:srcRect/>
          <a:stretch/>
        </p:blipFill>
        <p:spPr>
          <a:xfrm>
            <a:off x="1490960" y="539070"/>
            <a:ext cx="8609971" cy="466072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8"/>
          <p:cNvSpPr/>
          <p:nvPr/>
        </p:nvSpPr>
        <p:spPr>
          <a:xfrm>
            <a:off x="5260085" y="883272"/>
            <a:ext cx="595246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Grading and Assessment   </a:t>
            </a:r>
            <a:endParaRPr sz="1400" b="0" i="0" u="none" strike="noStrike" cap="none">
              <a:solidFill>
                <a:srgbClr val="000000"/>
              </a:solidFill>
              <a:latin typeface="Arial"/>
              <a:ea typeface="Arial"/>
              <a:cs typeface="Arial"/>
              <a:sym typeface="Arial"/>
            </a:endParaRPr>
          </a:p>
        </p:txBody>
      </p:sp>
      <p:sp>
        <p:nvSpPr>
          <p:cNvPr id="446" name="Google Shape;446;p58"/>
          <p:cNvSpPr/>
          <p:nvPr/>
        </p:nvSpPr>
        <p:spPr>
          <a:xfrm>
            <a:off x="659641" y="2105504"/>
            <a:ext cx="11268502" cy="409342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Plagiarism Checkers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Many high school and college students are familiar with services like </a:t>
            </a:r>
            <a:r>
              <a:rPr lang="en-US" sz="2000" b="0" i="1" u="none" strike="noStrike" cap="none">
                <a:solidFill>
                  <a:schemeClr val="dk1"/>
                </a:solidFill>
                <a:latin typeface="Times New Roman"/>
                <a:ea typeface="Times New Roman"/>
                <a:cs typeface="Times New Roman"/>
                <a:sym typeface="Times New Roman"/>
              </a:rPr>
              <a:t>Turnitin</a:t>
            </a:r>
            <a:r>
              <a:rPr lang="en-US" sz="2000" b="0" i="0" u="none" strike="noStrike" cap="none">
                <a:solidFill>
                  <a:schemeClr val="dk1"/>
                </a:solidFill>
                <a:latin typeface="Times New Roman"/>
                <a:ea typeface="Times New Roman"/>
                <a:cs typeface="Times New Roman"/>
                <a:sym typeface="Times New Roman"/>
              </a:rPr>
              <a:t>, a popular tool used by instructors to analyze students’ writing for plagiarism.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Robo-readers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Essay grading is very labor intensive, which has encouraged researchers and companies to build essay-grading AIs.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The Graduate Record Exam (GRE), the primary test used for graduate school, grades essays using one human reader and one robo-reader called </a:t>
            </a:r>
            <a:r>
              <a:rPr lang="en-US" sz="2000" b="0" i="1" u="none" strike="noStrike" cap="none">
                <a:solidFill>
                  <a:schemeClr val="dk1"/>
                </a:solidFill>
                <a:latin typeface="Times New Roman"/>
                <a:ea typeface="Times New Roman"/>
                <a:cs typeface="Times New Roman"/>
                <a:sym typeface="Times New Roman"/>
              </a:rPr>
              <a:t>e-Rater</a:t>
            </a:r>
            <a:r>
              <a:rPr lang="en-US" sz="2000" b="0"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59"/>
          <p:cNvPicPr preferRelativeResize="0"/>
          <p:nvPr/>
        </p:nvPicPr>
        <p:blipFill rotWithShape="1">
          <a:blip r:embed="rId3">
            <a:alphaModFix/>
          </a:blip>
          <a:srcRect/>
          <a:stretch/>
        </p:blipFill>
        <p:spPr>
          <a:xfrm>
            <a:off x="1045972" y="1059762"/>
            <a:ext cx="2959841" cy="1833563"/>
          </a:xfrm>
          <a:prstGeom prst="rect">
            <a:avLst/>
          </a:prstGeom>
          <a:noFill/>
          <a:ln>
            <a:noFill/>
          </a:ln>
        </p:spPr>
      </p:pic>
      <p:sp>
        <p:nvSpPr>
          <p:cNvPr id="452" name="Google Shape;452;p59"/>
          <p:cNvSpPr/>
          <p:nvPr/>
        </p:nvSpPr>
        <p:spPr>
          <a:xfrm>
            <a:off x="5260085" y="883272"/>
            <a:ext cx="33714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Health Sector   </a:t>
            </a:r>
            <a:endParaRPr sz="1400" b="0" i="0" u="none" strike="noStrike" cap="none">
              <a:solidFill>
                <a:srgbClr val="000000"/>
              </a:solidFill>
              <a:latin typeface="Arial"/>
              <a:ea typeface="Arial"/>
              <a:cs typeface="Arial"/>
              <a:sym typeface="Arial"/>
            </a:endParaRPr>
          </a:p>
        </p:txBody>
      </p:sp>
      <p:sp>
        <p:nvSpPr>
          <p:cNvPr id="453" name="Google Shape;453;p59"/>
          <p:cNvSpPr/>
          <p:nvPr/>
        </p:nvSpPr>
        <p:spPr>
          <a:xfrm>
            <a:off x="832513" y="3565815"/>
            <a:ext cx="9594377" cy="25545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 deep learning model named COVID-19 detection neural network (COVNet), was developed to extract visual features from 4,356 computed tomography (CT) exams from 3,322 patients for the detection of COVID-19.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Early detection and epidemic analysis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Containment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Triage and diagnosis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body" idx="4294967295"/>
          </p:nvPr>
        </p:nvSpPr>
        <p:spPr>
          <a:xfrm>
            <a:off x="0" y="201613"/>
            <a:ext cx="10515600" cy="435133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4400"/>
              <a:buNone/>
            </a:pPr>
            <a:r>
              <a:rPr lang="en-US" sz="4400">
                <a:latin typeface="Twentieth Century"/>
                <a:ea typeface="Twentieth Century"/>
                <a:cs typeface="Twentieth Century"/>
                <a:sym typeface="Twentieth Century"/>
              </a:rPr>
              <a:t>SOME AI PROBLEMS ARE VERY HARD</a:t>
            </a:r>
            <a:endParaRPr/>
          </a:p>
        </p:txBody>
      </p:sp>
      <p:pic>
        <p:nvPicPr>
          <p:cNvPr id="459" name="Google Shape;459;p60"/>
          <p:cNvPicPr preferRelativeResize="0"/>
          <p:nvPr/>
        </p:nvPicPr>
        <p:blipFill rotWithShape="1">
          <a:blip r:embed="rId3">
            <a:alphaModFix/>
          </a:blip>
          <a:srcRect/>
          <a:stretch/>
        </p:blipFill>
        <p:spPr>
          <a:xfrm>
            <a:off x="691377" y="2073039"/>
            <a:ext cx="4367743" cy="3275807"/>
          </a:xfrm>
          <a:prstGeom prst="rect">
            <a:avLst/>
          </a:prstGeom>
          <a:noFill/>
          <a:ln>
            <a:noFill/>
          </a:ln>
        </p:spPr>
      </p:pic>
      <p:pic>
        <p:nvPicPr>
          <p:cNvPr id="460" name="Google Shape;460;p60"/>
          <p:cNvPicPr preferRelativeResize="0"/>
          <p:nvPr/>
        </p:nvPicPr>
        <p:blipFill rotWithShape="1">
          <a:blip r:embed="rId4">
            <a:alphaModFix/>
          </a:blip>
          <a:srcRect/>
          <a:stretch/>
        </p:blipFill>
        <p:spPr>
          <a:xfrm>
            <a:off x="7053309" y="2073039"/>
            <a:ext cx="4244871" cy="31404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p:nvPr/>
        </p:nvSpPr>
        <p:spPr>
          <a:xfrm>
            <a:off x="4343400" y="4343400"/>
            <a:ext cx="6048756"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66" name="Google Shape;466;p61"/>
          <p:cNvSpPr txBox="1"/>
          <p:nvPr/>
        </p:nvSpPr>
        <p:spPr>
          <a:xfrm>
            <a:off x="2169668" y="1464310"/>
            <a:ext cx="7710170" cy="2717411"/>
          </a:xfrm>
          <a:prstGeom prst="rect">
            <a:avLst/>
          </a:prstGeom>
          <a:noFill/>
          <a:ln>
            <a:noFill/>
          </a:ln>
        </p:spPr>
        <p:txBody>
          <a:bodyPr spcFirstLastPara="1" wrap="square" lIns="0" tIns="41900" rIns="0" bIns="0" anchor="t" anchorCtr="0">
            <a:spAutoFit/>
          </a:bodyPr>
          <a:lstStyle/>
          <a:p>
            <a:pPr marL="268605" marR="48133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is a social humanoid robot developed by Hong Kong based  company Hanson Robotics.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0" lvl="0" indent="-256540" algn="l" rtl="0">
              <a:lnSpc>
                <a:spcPct val="100000"/>
              </a:lnSpc>
              <a:spcBef>
                <a:spcPts val="5"/>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was activated on April 19,2015.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2159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She made her first public appearance at South by Southwest Festival in  mid-March 2016 in United States.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0"/>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508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In October 2017 Sophia became a Saudi Arabian citizen, the first robot  to receive citizenship in any country.</a:t>
            </a:r>
            <a:endParaRPr sz="1400" b="0" i="0" u="none" strike="noStrike" cap="none">
              <a:solidFill>
                <a:srgbClr val="000000"/>
              </a:solidFill>
              <a:latin typeface="Arial"/>
              <a:ea typeface="Arial"/>
              <a:cs typeface="Arial"/>
              <a:sym typeface="Arial"/>
            </a:endParaRPr>
          </a:p>
        </p:txBody>
      </p:sp>
      <p:sp>
        <p:nvSpPr>
          <p:cNvPr id="467" name="Google Shape;467;p61"/>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HUMANOID ROBOT</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62"/>
          <p:cNvPicPr preferRelativeResize="0"/>
          <p:nvPr/>
        </p:nvPicPr>
        <p:blipFill rotWithShape="1">
          <a:blip r:embed="rId3">
            <a:alphaModFix/>
          </a:blip>
          <a:srcRect/>
          <a:stretch/>
        </p:blipFill>
        <p:spPr>
          <a:xfrm>
            <a:off x="3152775" y="1733550"/>
            <a:ext cx="5886450" cy="3390900"/>
          </a:xfrm>
          <a:prstGeom prst="rect">
            <a:avLst/>
          </a:prstGeom>
          <a:noFill/>
          <a:ln>
            <a:noFill/>
          </a:ln>
        </p:spPr>
      </p:pic>
      <p:sp>
        <p:nvSpPr>
          <p:cNvPr id="473" name="Google Shape;473;p62"/>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ADVANTAGES N DISADVANTAGES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gatevidyalay.com/wp-content/uploads/2019/12/Machine-Learning.png"/>
          <p:cNvPicPr>
            <a:picLocks noChangeAspect="1" noChangeArrowheads="1"/>
          </p:cNvPicPr>
          <p:nvPr/>
        </p:nvPicPr>
        <p:blipFill>
          <a:blip r:embed="rId2"/>
          <a:srcRect/>
          <a:stretch>
            <a:fillRect/>
          </a:stretch>
        </p:blipFill>
        <p:spPr bwMode="auto">
          <a:xfrm>
            <a:off x="1688993" y="2251015"/>
            <a:ext cx="7188200" cy="2771776"/>
          </a:xfrm>
          <a:prstGeom prst="rect">
            <a:avLst/>
          </a:prstGeom>
          <a:noFill/>
        </p:spPr>
      </p:pic>
      <p:sp>
        <p:nvSpPr>
          <p:cNvPr id="3" name="Rectangle 2"/>
          <p:cNvSpPr/>
          <p:nvPr/>
        </p:nvSpPr>
        <p:spPr>
          <a:xfrm>
            <a:off x="4426397" y="774981"/>
            <a:ext cx="4046271" cy="307777"/>
          </a:xfrm>
          <a:prstGeom prst="rect">
            <a:avLst/>
          </a:prstGeom>
        </p:spPr>
        <p:txBody>
          <a:bodyPr wrap="square">
            <a:spAutoFit/>
          </a:bodyPr>
          <a:lstStyle/>
          <a:p>
            <a:pPr fontAlgn="base"/>
            <a:r>
              <a:rPr lang="en-US" b="1" u="sng" dirty="0" smtClean="0"/>
              <a:t>Machine Learning-</a:t>
            </a:r>
            <a:endParaRPr lang="en-US" b="1" dirty="0"/>
          </a:p>
        </p:txBody>
      </p:sp>
      <p:sp>
        <p:nvSpPr>
          <p:cNvPr id="4" name="Rectangle 3"/>
          <p:cNvSpPr/>
          <p:nvPr/>
        </p:nvSpPr>
        <p:spPr>
          <a:xfrm>
            <a:off x="864243" y="5293583"/>
            <a:ext cx="10957368" cy="707886"/>
          </a:xfrm>
          <a:prstGeom prst="rect">
            <a:avLst/>
          </a:prstGeom>
        </p:spPr>
        <p:txBody>
          <a:bodyPr wrap="square">
            <a:spAutoFit/>
          </a:bodyPr>
          <a:lstStyle/>
          <a:p>
            <a:r>
              <a:rPr lang="en-US" sz="2000" b="1" dirty="0" smtClean="0"/>
              <a:t>Dataset contains a lot of separate pieces of data but can be used to train an algorithm with the goal of finding predictable patterns inside the whole dataset.</a:t>
            </a:r>
            <a:endParaRPr lang="en-US" sz="20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9125"/>
            <a:ext cx="10363200" cy="1595438"/>
          </a:xfrm>
        </p:spPr>
        <p:txBody>
          <a:bodyPr>
            <a:normAutofit/>
          </a:bodyPr>
          <a:lstStyle/>
          <a:p>
            <a:r>
              <a:rPr lang="en-US" b="1" dirty="0" smtClean="0"/>
              <a:t>Popular sources for Machine Learning datasets</a:t>
            </a:r>
            <a:r>
              <a:rPr lang="en-US" dirty="0" smtClean="0"/>
              <a:t/>
            </a:r>
            <a:br>
              <a:rPr lang="en-US" dirty="0" smtClean="0"/>
            </a:br>
            <a:endParaRPr lang="en-US" dirty="0"/>
          </a:p>
        </p:txBody>
      </p:sp>
      <p:pic>
        <p:nvPicPr>
          <p:cNvPr id="36866" name="Picture 2" descr="machine learning datasets"/>
          <p:cNvPicPr>
            <a:picLocks noChangeAspect="1" noChangeArrowheads="1"/>
          </p:cNvPicPr>
          <p:nvPr/>
        </p:nvPicPr>
        <p:blipFill>
          <a:blip r:embed="rId2"/>
          <a:srcRect/>
          <a:stretch>
            <a:fillRect/>
          </a:stretch>
        </p:blipFill>
        <p:spPr bwMode="auto">
          <a:xfrm>
            <a:off x="2210765" y="1858177"/>
            <a:ext cx="6311287" cy="4380576"/>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raining data vs testing data in ML"/>
          <p:cNvPicPr>
            <a:picLocks noChangeAspect="1" noChangeArrowheads="1"/>
          </p:cNvPicPr>
          <p:nvPr/>
        </p:nvPicPr>
        <p:blipFill>
          <a:blip r:embed="rId2"/>
          <a:srcRect/>
          <a:stretch>
            <a:fillRect/>
          </a:stretch>
        </p:blipFill>
        <p:spPr bwMode="auto">
          <a:xfrm>
            <a:off x="1200793" y="1345034"/>
            <a:ext cx="9400707" cy="3701528"/>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a:stretch/>
        </p:blipFill>
        <p:spPr>
          <a:xfrm>
            <a:off x="159574" y="988359"/>
            <a:ext cx="11646321" cy="45114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a:stretch/>
        </p:blipFill>
        <p:spPr>
          <a:xfrm>
            <a:off x="2218785" y="2203887"/>
            <a:ext cx="7754432" cy="2450228"/>
          </a:xfrm>
          <a:prstGeom prst="rect">
            <a:avLst/>
          </a:prstGeom>
          <a:noFill/>
          <a:ln>
            <a:noFill/>
          </a:ln>
        </p:spPr>
      </p:pic>
      <p:sp>
        <p:nvSpPr>
          <p:cNvPr id="101" name="Google Shape;101;p15"/>
          <p:cNvSpPr txBox="1"/>
          <p:nvPr/>
        </p:nvSpPr>
        <p:spPr>
          <a:xfrm>
            <a:off x="3236260" y="618565"/>
            <a:ext cx="7699600" cy="603300"/>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Supervised Learning</a:t>
            </a:r>
            <a:endParaRPr sz="4271">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3" descr="History of Artificial Intelligence"/>
          <p:cNvPicPr preferRelativeResize="0"/>
          <p:nvPr/>
        </p:nvPicPr>
        <p:blipFill rotWithShape="1">
          <a:blip r:embed="rId3">
            <a:alphaModFix/>
          </a:blip>
          <a:srcRect/>
          <a:stretch/>
        </p:blipFill>
        <p:spPr>
          <a:xfrm>
            <a:off x="1493054" y="1"/>
            <a:ext cx="8524401" cy="649633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4708523" y="531618"/>
            <a:ext cx="5332000" cy="49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Supervised Learning</a:t>
            </a:r>
            <a:endParaRPr b="1"/>
          </a:p>
        </p:txBody>
      </p:sp>
      <p:sp>
        <p:nvSpPr>
          <p:cNvPr id="107" name="Google Shape;107;p16"/>
          <p:cNvSpPr txBox="1">
            <a:spLocks noGrp="1"/>
          </p:cNvSpPr>
          <p:nvPr>
            <p:ph type="body" idx="1"/>
          </p:nvPr>
        </p:nvSpPr>
        <p:spPr>
          <a:xfrm>
            <a:off x="992841" y="1872783"/>
            <a:ext cx="11020000" cy="45147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Supervised Learning is the most popular paradigm for performing machine learning operations.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It is widely used for data where there is a precise mapping between input-output data.</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dataset, in this case, is labeled, meaning that the algorithm identifies the features explicitly and carries out predictions or classification accordingly.</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As the training period progresses, the algorithm is able to identify the relationships between the two variables such that we can predict a new outcome.</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www.gatevidyalay.com/wp-content/uploads/2019/12/Supervised-Learning-2.png"/>
          <p:cNvPicPr>
            <a:picLocks noChangeAspect="1" noChangeArrowheads="1"/>
          </p:cNvPicPr>
          <p:nvPr/>
        </p:nvPicPr>
        <p:blipFill>
          <a:blip r:embed="rId2"/>
          <a:srcRect/>
          <a:stretch>
            <a:fillRect/>
          </a:stretch>
        </p:blipFill>
        <p:spPr bwMode="auto">
          <a:xfrm>
            <a:off x="1303172" y="219919"/>
            <a:ext cx="6477000" cy="2962276"/>
          </a:xfrm>
          <a:prstGeom prst="rect">
            <a:avLst/>
          </a:prstGeom>
          <a:noFill/>
        </p:spPr>
      </p:pic>
      <p:pic>
        <p:nvPicPr>
          <p:cNvPr id="3" name="Picture 2" descr="https://www.gatevidyalay.com/wp-content/uploads/2019/12/Supervised-Learning.png"/>
          <p:cNvPicPr>
            <a:picLocks noChangeAspect="1" noChangeArrowheads="1"/>
          </p:cNvPicPr>
          <p:nvPr/>
        </p:nvPicPr>
        <p:blipFill>
          <a:blip r:embed="rId3"/>
          <a:srcRect/>
          <a:stretch>
            <a:fillRect/>
          </a:stretch>
        </p:blipFill>
        <p:spPr bwMode="auto">
          <a:xfrm>
            <a:off x="2954491" y="4406798"/>
            <a:ext cx="6172200" cy="1343026"/>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p:nvPr/>
        </p:nvSpPr>
        <p:spPr>
          <a:xfrm>
            <a:off x="3236260" y="618565"/>
            <a:ext cx="7699443" cy="603334"/>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Unsupervised Learning</a:t>
            </a:r>
            <a:endParaRPr sz="4271">
              <a:solidFill>
                <a:schemeClr val="dk1"/>
              </a:solidFill>
              <a:latin typeface="Calibri"/>
              <a:ea typeface="Calibri"/>
              <a:cs typeface="Calibri"/>
              <a:sym typeface="Calibri"/>
            </a:endParaRPr>
          </a:p>
        </p:txBody>
      </p:sp>
      <p:pic>
        <p:nvPicPr>
          <p:cNvPr id="113" name="Google Shape;113;p17"/>
          <p:cNvPicPr preferRelativeResize="0"/>
          <p:nvPr/>
        </p:nvPicPr>
        <p:blipFill rotWithShape="1">
          <a:blip r:embed="rId3">
            <a:alphaModFix/>
          </a:blip>
          <a:srcRect/>
          <a:stretch/>
        </p:blipFill>
        <p:spPr>
          <a:xfrm>
            <a:off x="2372888" y="2263987"/>
            <a:ext cx="7446227" cy="233002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www.gatevidyalay.com/wp-content/uploads/2019/12/Unsupervised-Learning.png"/>
          <p:cNvPicPr>
            <a:picLocks noChangeAspect="1" noChangeArrowheads="1"/>
          </p:cNvPicPr>
          <p:nvPr/>
        </p:nvPicPr>
        <p:blipFill>
          <a:blip r:embed="rId2"/>
          <a:srcRect/>
          <a:stretch>
            <a:fillRect/>
          </a:stretch>
        </p:blipFill>
        <p:spPr bwMode="auto">
          <a:xfrm>
            <a:off x="2074815" y="1595156"/>
            <a:ext cx="7747000" cy="2876551"/>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708524" y="531618"/>
            <a:ext cx="5600889" cy="9848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Unsupervised learning algorithm</a:t>
            </a:r>
            <a:endParaRPr b="1"/>
          </a:p>
        </p:txBody>
      </p:sp>
      <p:sp>
        <p:nvSpPr>
          <p:cNvPr id="119" name="Google Shape;119;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In the case of unsupervised learning algorithm, the data is not explicitly labeled into different classes, that is, there are no labels.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model is able to learn from the data by finding implicit patterns.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identify the data based on their densities, structures, similar segments, and other similar features.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are based on Hebbian Learning.</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Cluster analysis is one of the most widely used techniques in supervised learning.</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708523" y="531618"/>
            <a:ext cx="3987243" cy="38278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Reinforcement Learning</a:t>
            </a:r>
            <a:br>
              <a:rPr lang="en-US" b="1"/>
            </a:br>
            <a:r>
              <a:rPr lang="en-US" b="1" u="sng">
                <a:solidFill>
                  <a:schemeClr val="hlink"/>
                </a:solidFill>
                <a:hlinkClick r:id="rId3"/>
              </a:rPr>
              <a:t/>
            </a:r>
            <a:br>
              <a:rPr lang="en-US" b="1" u="sng">
                <a:solidFill>
                  <a:schemeClr val="hlink"/>
                </a:solidFill>
                <a:hlinkClick r:id="rId3"/>
              </a:rPr>
            </a:br>
            <a:endParaRPr b="1"/>
          </a:p>
        </p:txBody>
      </p:sp>
      <p:sp>
        <p:nvSpPr>
          <p:cNvPr id="125" name="Google Shape;125;p19"/>
          <p:cNvSpPr txBox="1">
            <a:spLocks noGrp="1"/>
          </p:cNvSpPr>
          <p:nvPr>
            <p:ph type="body" idx="1"/>
          </p:nvPr>
        </p:nvSpPr>
        <p:spPr>
          <a:xfrm>
            <a:off x="179295" y="914400"/>
            <a:ext cx="11833412" cy="4223358"/>
          </a:xfrm>
          <a:prstGeom prst="rect">
            <a:avLst/>
          </a:prstGeom>
          <a:noFill/>
          <a:ln>
            <a:noFill/>
          </a:ln>
        </p:spPr>
        <p:txBody>
          <a:bodyPr spcFirstLastPara="1" wrap="square" lIns="91425" tIns="45700" rIns="91425" bIns="45700" anchor="t" anchorCtr="0">
            <a:noAutofit/>
          </a:bodyPr>
          <a:lstStyle/>
          <a:p>
            <a:pPr marL="171450" lvl="0" indent="-172593" algn="l" rtl="0">
              <a:lnSpc>
                <a:spcPct val="90000"/>
              </a:lnSpc>
              <a:spcBef>
                <a:spcPts val="0"/>
              </a:spcBef>
              <a:spcAft>
                <a:spcPts val="0"/>
              </a:spcAft>
              <a:buClr>
                <a:schemeClr val="dk1"/>
              </a:buClr>
              <a:buSzPts val="2718"/>
              <a:buChar char="•"/>
            </a:pPr>
            <a:r>
              <a:rPr lang="en-US" sz="2718"/>
              <a:t>Reinforcement Learning covers more area of Artificial Intelligence which allows machines to interact with their dynamic environment in order to reach their goals.</a:t>
            </a:r>
            <a:endParaRPr/>
          </a:p>
          <a:p>
            <a:pPr marL="171450" lvl="0" indent="-172593" algn="l" rtl="0">
              <a:lnSpc>
                <a:spcPct val="90000"/>
              </a:lnSpc>
              <a:spcBef>
                <a:spcPts val="750"/>
              </a:spcBef>
              <a:spcAft>
                <a:spcPts val="0"/>
              </a:spcAft>
              <a:buClr>
                <a:schemeClr val="dk1"/>
              </a:buClr>
              <a:buSzPts val="2718"/>
              <a:buChar char="•"/>
            </a:pPr>
            <a:r>
              <a:rPr lang="en-US" sz="2718"/>
              <a:t>With this, machines and software agents are able to evaluate the ideal behavior in a specific context.</a:t>
            </a:r>
            <a:endParaRPr/>
          </a:p>
          <a:p>
            <a:pPr marL="171450" lvl="0" indent="-172593" algn="l" rtl="0">
              <a:lnSpc>
                <a:spcPct val="90000"/>
              </a:lnSpc>
              <a:spcBef>
                <a:spcPts val="750"/>
              </a:spcBef>
              <a:spcAft>
                <a:spcPts val="0"/>
              </a:spcAft>
              <a:buClr>
                <a:schemeClr val="dk1"/>
              </a:buClr>
              <a:buSzPts val="2718"/>
              <a:buChar char="•"/>
            </a:pPr>
            <a:r>
              <a:rPr lang="en-US" sz="2718"/>
              <a:t>With the help of this reward feedback, agents are able to learn the behavior and improve it in the longer run.</a:t>
            </a:r>
            <a:endParaRPr/>
          </a:p>
          <a:p>
            <a:pPr marL="171450" lvl="0" indent="-172593" algn="l" rtl="0">
              <a:lnSpc>
                <a:spcPct val="90000"/>
              </a:lnSpc>
              <a:spcBef>
                <a:spcPts val="750"/>
              </a:spcBef>
              <a:spcAft>
                <a:spcPts val="0"/>
              </a:spcAft>
              <a:buClr>
                <a:schemeClr val="dk1"/>
              </a:buClr>
              <a:buSzPts val="2718"/>
              <a:buChar char="•"/>
            </a:pPr>
            <a:r>
              <a:rPr lang="en-US" sz="2718"/>
              <a:t>This simple feedback reward is known as a reinforcement signal.</a:t>
            </a:r>
            <a:endParaRPr/>
          </a:p>
          <a:p>
            <a:pPr marL="171450" lvl="0" indent="0" algn="l" rtl="0">
              <a:lnSpc>
                <a:spcPct val="90000"/>
              </a:lnSpc>
              <a:spcBef>
                <a:spcPts val="750"/>
              </a:spcBef>
              <a:spcAft>
                <a:spcPts val="0"/>
              </a:spcAft>
              <a:buClr>
                <a:schemeClr val="dk1"/>
              </a:buClr>
              <a:buSzPts val="2718"/>
              <a:buNone/>
            </a:pPr>
            <a:endParaRPr sz="2718" b="1"/>
          </a:p>
        </p:txBody>
      </p:sp>
      <p:pic>
        <p:nvPicPr>
          <p:cNvPr id="126" name="Google Shape;126;p19" descr="5 Things You Need to Know about Reinforcement Learning - KDnuggets"/>
          <p:cNvPicPr preferRelativeResize="0"/>
          <p:nvPr/>
        </p:nvPicPr>
        <p:blipFill rotWithShape="1">
          <a:blip r:embed="rId4">
            <a:alphaModFix/>
          </a:blip>
          <a:srcRect/>
          <a:stretch/>
        </p:blipFill>
        <p:spPr>
          <a:xfrm>
            <a:off x="3935392" y="4261038"/>
            <a:ext cx="6474874" cy="249611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0" descr="Learning to run - an example of reinforcement learning - deepsense.ai"/>
          <p:cNvPicPr preferRelativeResize="0"/>
          <p:nvPr/>
        </p:nvPicPr>
        <p:blipFill rotWithShape="1">
          <a:blip r:embed="rId3">
            <a:alphaModFix/>
          </a:blip>
          <a:srcRect/>
          <a:stretch/>
        </p:blipFill>
        <p:spPr>
          <a:xfrm>
            <a:off x="304800" y="-12712"/>
            <a:ext cx="5791200" cy="3257550"/>
          </a:xfrm>
          <a:prstGeom prst="rect">
            <a:avLst/>
          </a:prstGeom>
          <a:noFill/>
          <a:ln>
            <a:noFill/>
          </a:ln>
        </p:spPr>
      </p:pic>
      <p:sp>
        <p:nvSpPr>
          <p:cNvPr id="3074" name="AutoShape 2"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81" name="Picture 9"/>
          <p:cNvPicPr>
            <a:picLocks noChangeAspect="1" noChangeArrowheads="1"/>
          </p:cNvPicPr>
          <p:nvPr/>
        </p:nvPicPr>
        <p:blipFill>
          <a:blip r:embed="rId4"/>
          <a:srcRect/>
          <a:stretch>
            <a:fillRect/>
          </a:stretch>
        </p:blipFill>
        <p:spPr bwMode="auto">
          <a:xfrm>
            <a:off x="2720051" y="3774097"/>
            <a:ext cx="6686310" cy="2823472"/>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title"/>
          </p:nvPr>
        </p:nvSpPr>
        <p:spPr>
          <a:xfrm>
            <a:off x="2590800" y="-76200"/>
            <a:ext cx="77724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3600"/>
              <a:buFont typeface="Twentieth Century"/>
              <a:buNone/>
            </a:pPr>
            <a:r>
              <a:rPr lang="en-US">
                <a:solidFill>
                  <a:srgbClr val="FF0000"/>
                </a:solidFill>
              </a:rPr>
              <a:t>KEY RESEARCH AREAS IN AI</a:t>
            </a:r>
            <a:br>
              <a:rPr lang="en-US">
                <a:solidFill>
                  <a:srgbClr val="FF0000"/>
                </a:solidFill>
              </a:rPr>
            </a:br>
            <a:endParaRPr/>
          </a:p>
        </p:txBody>
      </p:sp>
      <p:sp>
        <p:nvSpPr>
          <p:cNvPr id="480" name="Google Shape;480;p63"/>
          <p:cNvSpPr txBox="1">
            <a:spLocks noGrp="1"/>
          </p:cNvSpPr>
          <p:nvPr>
            <p:ph type="body" idx="4294967295"/>
          </p:nvPr>
        </p:nvSpPr>
        <p:spPr>
          <a:xfrm>
            <a:off x="573206" y="609600"/>
            <a:ext cx="9866194" cy="60960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rgbClr val="2CA1BE"/>
              </a:buClr>
              <a:buSzPts val="2000"/>
              <a:buChar char=""/>
            </a:pPr>
            <a:r>
              <a:rPr lang="en-US" cap="none">
                <a:latin typeface="Times New Roman"/>
                <a:ea typeface="Times New Roman"/>
                <a:cs typeface="Times New Roman"/>
                <a:sym typeface="Times New Roman"/>
              </a:rPr>
              <a:t>Problem Solving, Planning, And Search --- Generic Problem Solving Architecture Based On Ideas From Cognitive Science (Game Playing, Robotics).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Knowledge Representation – To Store And Manipulate Information (Logical And Probabilistic Representations)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Automated Reasoning / Inference – To Use The Stored Information To Answer Questions And Draw New Conclusions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Machine  Learning – Intelligence From Data; To Adapt To New Circumstances And To Detect And Extrapolate Patterns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Natural Language Processing – To Communicate With The Machine</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Computer Vision --- Processing Visual Information</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Robotics --- Autonomy, Manipulation, Full Integration Of AI Capabilities</a:t>
            </a:r>
            <a:endParaRPr/>
          </a:p>
          <a:p>
            <a:pPr marL="228600" lvl="0" indent="-101600" algn="l" rtl="0">
              <a:lnSpc>
                <a:spcPct val="120000"/>
              </a:lnSpc>
              <a:spcBef>
                <a:spcPts val="1000"/>
              </a:spcBef>
              <a:spcAft>
                <a:spcPts val="0"/>
              </a:spcAft>
              <a:buClr>
                <a:srgbClr val="2CA1BE"/>
              </a:buClr>
              <a:buSzPts val="2000"/>
              <a:buNone/>
            </a:pPr>
            <a:endParaRPr cap="none">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5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5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5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5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5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80">
                                            <p:txEl>
                                              <p:pRg st="5" end="5"/>
                                            </p:txEl>
                                          </p:spTgt>
                                        </p:tgtEl>
                                        <p:attrNameLst>
                                          <p:attrName>style.visibility</p:attrName>
                                        </p:attrNameLst>
                                      </p:cBhvr>
                                      <p:to>
                                        <p:strVal val="visible"/>
                                      </p:to>
                                    </p:set>
                                    <p:anim calcmode="lin" valueType="num">
                                      <p:cBhvr additive="base">
                                        <p:cTn id="32" dur="500"/>
                                        <p:tgtEl>
                                          <p:spTgt spid="480">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80">
                                            <p:txEl>
                                              <p:pRg st="6" end="6"/>
                                            </p:txEl>
                                          </p:spTgt>
                                        </p:tgtEl>
                                        <p:attrNameLst>
                                          <p:attrName>style.visibility</p:attrName>
                                        </p:attrNameLst>
                                      </p:cBhvr>
                                      <p:to>
                                        <p:strVal val="visible"/>
                                      </p:to>
                                    </p:set>
                                    <p:anim calcmode="lin" valueType="num">
                                      <p:cBhvr additive="base">
                                        <p:cTn id="37" dur="500"/>
                                        <p:tgtEl>
                                          <p:spTgt spid="480">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480">
                                            <p:txEl>
                                              <p:pRg st="7" end="7"/>
                                            </p:txEl>
                                          </p:spTgt>
                                        </p:tgtEl>
                                        <p:attrNameLst>
                                          <p:attrName>style.visibility</p:attrName>
                                        </p:attrNameLst>
                                      </p:cBhvr>
                                      <p:to>
                                        <p:strVal val="visible"/>
                                      </p:to>
                                    </p:set>
                                    <p:anim calcmode="lin" valueType="num">
                                      <p:cBhvr additive="base">
                                        <p:cTn id="42" dur="500"/>
                                        <p:tgtEl>
                                          <p:spTgt spid="480">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Deep Learning: The Ultimate Comparison, 43% O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885" y="1478040"/>
            <a:ext cx="7928407" cy="446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1446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cience vs Machine Learning vs Deep Learning: The Difference -  StrataScr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462" y="1017123"/>
            <a:ext cx="9433239" cy="547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5380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4"/>
          <p:cNvPicPr preferRelativeResize="0"/>
          <p:nvPr/>
        </p:nvPicPr>
        <p:blipFill rotWithShape="1">
          <a:blip r:embed="rId3">
            <a:alphaModFix/>
          </a:blip>
          <a:srcRect/>
          <a:stretch/>
        </p:blipFill>
        <p:spPr>
          <a:xfrm>
            <a:off x="1723415" y="1328444"/>
            <a:ext cx="8745170" cy="42011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US" sz="4400"/>
              <a:t>AI: GOALS</a:t>
            </a:r>
            <a:endParaRPr/>
          </a:p>
        </p:txBody>
      </p:sp>
      <p:sp>
        <p:nvSpPr>
          <p:cNvPr id="194" name="Google Shape;194;p25"/>
          <p:cNvSpPr txBox="1">
            <a:spLocks noGrp="1"/>
          </p:cNvSpPr>
          <p:nvPr>
            <p:ph type="body" idx="1"/>
          </p:nvPr>
        </p:nvSpPr>
        <p:spPr>
          <a:xfrm>
            <a:off x="913774" y="2367092"/>
            <a:ext cx="11278226" cy="3424107"/>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rgbClr val="2CA1BE"/>
              </a:buClr>
              <a:buSzPts val="1800"/>
              <a:buChar char=""/>
            </a:pPr>
            <a:r>
              <a:rPr lang="en-US" sz="1800">
                <a:latin typeface="Times New Roman"/>
                <a:ea typeface="Times New Roman"/>
                <a:cs typeface="Times New Roman"/>
                <a:sym typeface="Times New Roman"/>
              </a:rPr>
              <a:t>AMBITIOUS GOALS:</a:t>
            </a:r>
            <a:endParaRPr/>
          </a:p>
          <a:p>
            <a:pPr marL="685800" lvl="1" indent="-228600" algn="l" rtl="0">
              <a:lnSpc>
                <a:spcPct val="120000"/>
              </a:lnSpc>
              <a:spcBef>
                <a:spcPts val="500"/>
              </a:spcBef>
              <a:spcAft>
                <a:spcPts val="0"/>
              </a:spcAft>
              <a:buClr>
                <a:srgbClr val="2CA1BE"/>
              </a:buClr>
              <a:buSzPts val="1800"/>
              <a:buChar char=""/>
            </a:pPr>
            <a:r>
              <a:rPr lang="en-US">
                <a:latin typeface="Times New Roman"/>
                <a:ea typeface="Times New Roman"/>
                <a:cs typeface="Times New Roman"/>
                <a:sym typeface="Times New Roman"/>
              </a:rPr>
              <a:t>	UNDERSTAND  “INTELLIGENT” BEHAVIOR</a:t>
            </a:r>
            <a:endParaRPr/>
          </a:p>
          <a:p>
            <a:pPr marL="685800" lvl="1" indent="-228600" algn="l" rtl="0">
              <a:lnSpc>
                <a:spcPct val="120000"/>
              </a:lnSpc>
              <a:spcBef>
                <a:spcPts val="500"/>
              </a:spcBef>
              <a:spcAft>
                <a:spcPts val="0"/>
              </a:spcAft>
              <a:buClr>
                <a:srgbClr val="2CA1BE"/>
              </a:buClr>
              <a:buSzPts val="1800"/>
              <a:buChar char=""/>
            </a:pPr>
            <a:r>
              <a:rPr lang="en-US">
                <a:latin typeface="Times New Roman"/>
                <a:ea typeface="Times New Roman"/>
                <a:cs typeface="Times New Roman"/>
                <a:sym typeface="Times New Roman"/>
              </a:rPr>
              <a:t>	BUILD “INTELLIGENT” AGENTS / ARTIFACTS</a:t>
            </a:r>
            <a:endParaRPr/>
          </a:p>
          <a:p>
            <a:pPr marL="685800" lvl="1" indent="-228600" algn="l" rtl="0">
              <a:lnSpc>
                <a:spcPct val="120000"/>
              </a:lnSpc>
              <a:spcBef>
                <a:spcPts val="500"/>
              </a:spcBef>
              <a:spcAft>
                <a:spcPts val="0"/>
              </a:spcAft>
              <a:buClr>
                <a:srgbClr val="2CA1BE"/>
              </a:buClr>
              <a:buSzPts val="1800"/>
              <a:buChar char=""/>
            </a:pPr>
            <a:r>
              <a:rPr lang="en-US">
                <a:latin typeface="Times New Roman"/>
                <a:ea typeface="Times New Roman"/>
                <a:cs typeface="Times New Roman"/>
                <a:sym typeface="Times New Roman"/>
              </a:rPr>
              <a:t>                                      AUTONOMOUS SYSTEMS</a:t>
            </a:r>
            <a:endParaRPr/>
          </a:p>
          <a:p>
            <a:pPr marL="685800" lvl="1" indent="-228600" algn="l" rtl="0">
              <a:lnSpc>
                <a:spcPct val="120000"/>
              </a:lnSpc>
              <a:spcBef>
                <a:spcPts val="500"/>
              </a:spcBef>
              <a:spcAft>
                <a:spcPts val="0"/>
              </a:spcAft>
              <a:buClr>
                <a:srgbClr val="2CA1BE"/>
              </a:buClr>
              <a:buSzPts val="1800"/>
              <a:buChar char=""/>
            </a:pPr>
            <a:r>
              <a:rPr lang="en-US">
                <a:latin typeface="Times New Roman"/>
                <a:ea typeface="Times New Roman"/>
                <a:cs typeface="Times New Roman"/>
                <a:sym typeface="Times New Roman"/>
              </a:rPr>
              <a:t>      UNDERSTAND HUMAN COGNITION (LEARNING,</a:t>
            </a:r>
            <a:endParaRPr/>
          </a:p>
          <a:p>
            <a:pPr marL="685800" lvl="1" indent="-228600" algn="l" rtl="0">
              <a:lnSpc>
                <a:spcPct val="120000"/>
              </a:lnSpc>
              <a:spcBef>
                <a:spcPts val="500"/>
              </a:spcBef>
              <a:spcAft>
                <a:spcPts val="0"/>
              </a:spcAft>
              <a:buClr>
                <a:srgbClr val="2CA1BE"/>
              </a:buClr>
              <a:buSzPts val="1800"/>
              <a:buChar char=""/>
            </a:pPr>
            <a:r>
              <a:rPr lang="en-US">
                <a:latin typeface="Times New Roman"/>
                <a:ea typeface="Times New Roman"/>
                <a:cs typeface="Times New Roman"/>
                <a:sym typeface="Times New Roman"/>
              </a:rPr>
              <a:t>      REASONING, PLANNING, AND DECISION MAKING)</a:t>
            </a:r>
            <a:endParaRPr/>
          </a:p>
          <a:p>
            <a:pPr marL="685800" lvl="1" indent="-228600" algn="l" rtl="0">
              <a:lnSpc>
                <a:spcPct val="120000"/>
              </a:lnSpc>
              <a:spcBef>
                <a:spcPts val="500"/>
              </a:spcBef>
              <a:spcAft>
                <a:spcPts val="0"/>
              </a:spcAft>
              <a:buClr>
                <a:srgbClr val="2CA1BE"/>
              </a:buClr>
              <a:buSzPts val="1800"/>
              <a:buChar char=""/>
            </a:pPr>
            <a:r>
              <a:rPr lang="en-US">
                <a:latin typeface="Times New Roman"/>
                <a:ea typeface="Times New Roman"/>
                <a:cs typeface="Times New Roman"/>
                <a:sym typeface="Times New Roman"/>
              </a:rPr>
              <a:t>      AS A COMPUTATIONAL PROCESS.</a:t>
            </a:r>
            <a:endParaRPr/>
          </a:p>
          <a:p>
            <a:pPr marL="685800" lvl="1" indent="-114300" algn="l" rtl="0">
              <a:lnSpc>
                <a:spcPct val="120000"/>
              </a:lnSpc>
              <a:spcBef>
                <a:spcPts val="900"/>
              </a:spcBef>
              <a:spcAft>
                <a:spcPts val="0"/>
              </a:spcAft>
              <a:buClr>
                <a:srgbClr val="2CA1BE"/>
              </a:buClr>
              <a:buSzPts val="1800"/>
              <a:buNone/>
            </a:pP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p:nvPr/>
        </p:nvSpPr>
        <p:spPr>
          <a:xfrm>
            <a:off x="682387" y="2274838"/>
            <a:ext cx="11136573" cy="300082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A mental activity, is directed at solving a problem, making inferences, judging certain facts, and deciding and choosing between options.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 Base of all cognitive activities or processes and is unique to human beings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 Manipulation and analysis of the information received from the environment.</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Thinking relies on knowledge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 Problem solving is thinking that is goal oriented.</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 Process of recall and application of information recalled.</a:t>
            </a:r>
            <a:endParaRPr sz="1400" b="0" i="0" u="none" strike="noStrike" cap="none">
              <a:solidFill>
                <a:srgbClr val="000000"/>
              </a:solidFill>
              <a:latin typeface="Arial"/>
              <a:ea typeface="Arial"/>
              <a:cs typeface="Arial"/>
              <a:sym typeface="Arial"/>
            </a:endParaRPr>
          </a:p>
        </p:txBody>
      </p:sp>
      <p:sp>
        <p:nvSpPr>
          <p:cNvPr id="200" name="Google Shape;200;p26"/>
          <p:cNvSpPr/>
          <p:nvPr/>
        </p:nvSpPr>
        <p:spPr>
          <a:xfrm>
            <a:off x="4763122" y="855975"/>
            <a:ext cx="3542678" cy="110799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chemeClr val="dk1"/>
                </a:solidFill>
                <a:latin typeface="Twentieth Century"/>
                <a:ea typeface="Twentieth Century"/>
                <a:cs typeface="Twentieth Century"/>
                <a:sym typeface="Twentieth Century"/>
              </a:rPr>
              <a:t>Thinking</a:t>
            </a:r>
            <a:endParaRPr sz="6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2590800" y="76200"/>
            <a:ext cx="77724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US" sz="4400"/>
              <a:t>WHAT IS AI?</a:t>
            </a:r>
            <a:endParaRPr/>
          </a:p>
        </p:txBody>
      </p:sp>
      <p:graphicFrame>
        <p:nvGraphicFramePr>
          <p:cNvPr id="207" name="Google Shape;207;p27"/>
          <p:cNvGraphicFramePr/>
          <p:nvPr/>
        </p:nvGraphicFramePr>
        <p:xfrm>
          <a:off x="4267200" y="4495800"/>
          <a:ext cx="4038600" cy="1924050"/>
        </p:xfrm>
        <a:graphic>
          <a:graphicData uri="http://schemas.openxmlformats.org/drawingml/2006/table">
            <a:tbl>
              <a:tblPr>
                <a:noFill/>
                <a:tableStyleId>{9BEEDD0B-DE68-4259-AE5D-B83B3E7C6A0D}</a:tableStyleId>
              </a:tblPr>
              <a:tblGrid>
                <a:gridCol w="2065350">
                  <a:extLst>
                    <a:ext uri="{9D8B030D-6E8A-4147-A177-3AD203B41FA5}">
                      <a16:colId xmlns:a16="http://schemas.microsoft.com/office/drawing/2014/main" val="20000"/>
                    </a:ext>
                  </a:extLst>
                </a:gridCol>
                <a:gridCol w="1973250">
                  <a:extLst>
                    <a:ext uri="{9D8B030D-6E8A-4147-A177-3AD203B41FA5}">
                      <a16:colId xmlns:a16="http://schemas.microsoft.com/office/drawing/2014/main" val="20001"/>
                    </a:ext>
                  </a:extLst>
                </a:gridCol>
              </a:tblGrid>
              <a:tr h="893775">
                <a:tc>
                  <a:txBody>
                    <a:bodyPr/>
                    <a:lstStyle/>
                    <a:p>
                      <a:pPr marL="0" marR="0" lvl="0" indent="0" algn="l" rtl="0">
                        <a:lnSpc>
                          <a:spcPct val="100000"/>
                        </a:lnSpc>
                        <a:spcBef>
                          <a:spcPts val="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2. </a:t>
                      </a:r>
                      <a:r>
                        <a:rPr lang="en-US" sz="1800" b="1" i="0" u="none" strike="noStrike" cap="none">
                          <a:solidFill>
                            <a:srgbClr val="008000"/>
                          </a:solidFill>
                          <a:latin typeface="Times New Roman"/>
                          <a:ea typeface="Times New Roman"/>
                          <a:cs typeface="Times New Roman"/>
                          <a:sym typeface="Times New Roman"/>
                        </a:rPr>
                        <a:t>Thinking     </a:t>
                      </a:r>
                      <a:endParaRPr sz="1400" u="none" strike="noStrike" cap="none"/>
                    </a:p>
                    <a:p>
                      <a:pPr marL="0" marR="0" lvl="0" indent="0" algn="l" rtl="0">
                        <a:lnSpc>
                          <a:spcPct val="100000"/>
                        </a:lnSpc>
                        <a:spcBef>
                          <a:spcPts val="360"/>
                        </a:spcBef>
                        <a:spcAft>
                          <a:spcPts val="0"/>
                        </a:spcAft>
                        <a:buClr>
                          <a:srgbClr val="008000"/>
                        </a:buClr>
                        <a:buSzPts val="1800"/>
                        <a:buFont typeface="Times New Roman"/>
                        <a:buNone/>
                      </a:pPr>
                      <a:r>
                        <a:rPr lang="en-US" sz="1800" b="1" i="0" u="none" strike="noStrike" cap="none">
                          <a:solidFill>
                            <a:srgbClr val="008000"/>
                          </a:solidFill>
                          <a:latin typeface="Times New Roman"/>
                          <a:ea typeface="Times New Roman"/>
                          <a:cs typeface="Times New Roman"/>
                          <a:sym typeface="Times New Roman"/>
                        </a:rPr>
                        <a:t>    humanly</a:t>
                      </a:r>
                      <a:endParaRPr sz="1800" b="1" i="0" u="none" strike="noStrike" cap="none">
                        <a:solidFill>
                          <a:srgbClr val="008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3. </a:t>
                      </a:r>
                      <a:r>
                        <a:rPr lang="en-US" sz="1800" b="1" i="0" u="none" strike="noStrike" cap="none">
                          <a:solidFill>
                            <a:srgbClr val="008000"/>
                          </a:solidFill>
                          <a:latin typeface="Times New Roman"/>
                          <a:ea typeface="Times New Roman"/>
                          <a:cs typeface="Times New Roman"/>
                          <a:sym typeface="Times New Roman"/>
                        </a:rPr>
                        <a:t>Thinking </a:t>
                      </a:r>
                      <a:endParaRPr sz="1800" b="1" i="0" u="none" strike="noStrike" cap="none">
                        <a:solidFill>
                          <a:srgbClr val="008000"/>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rgbClr val="008000"/>
                        </a:buClr>
                        <a:buSzPts val="1800"/>
                        <a:buFont typeface="Times New Roman"/>
                        <a:buNone/>
                      </a:pPr>
                      <a:r>
                        <a:rPr lang="en-US" sz="1800" b="1" i="0" u="none" strike="noStrike" cap="none">
                          <a:solidFill>
                            <a:srgbClr val="008000"/>
                          </a:solidFill>
                          <a:latin typeface="Times New Roman"/>
                          <a:ea typeface="Times New Roman"/>
                          <a:cs typeface="Times New Roman"/>
                          <a:sym typeface="Times New Roman"/>
                        </a:rPr>
                        <a:t>    Rationally</a:t>
                      </a:r>
                      <a:endParaRPr sz="1800" b="1" i="0" u="none" strike="noStrike" cap="none">
                        <a:solidFill>
                          <a:srgbClr val="008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30275">
                <a:tc>
                  <a:txBody>
                    <a:bodyPr/>
                    <a:lstStyle/>
                    <a:p>
                      <a:pPr marL="0" marR="0" lvl="0" indent="0" algn="l" rtl="0">
                        <a:lnSpc>
                          <a:spcPct val="100000"/>
                        </a:lnSpc>
                        <a:spcBef>
                          <a:spcPts val="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1</a:t>
                      </a:r>
                      <a:r>
                        <a:rPr lang="en-US" sz="1800" b="1" i="0" u="none" strike="noStrike" cap="none">
                          <a:solidFill>
                            <a:schemeClr val="dk1"/>
                          </a:solidFill>
                          <a:latin typeface="Times New Roman"/>
                          <a:ea typeface="Times New Roman"/>
                          <a:cs typeface="Times New Roman"/>
                          <a:sym typeface="Times New Roman"/>
                        </a:rPr>
                        <a:t>. </a:t>
                      </a:r>
                      <a:r>
                        <a:rPr lang="en-US" sz="1800" b="1" i="0" u="none" strike="noStrike" cap="none">
                          <a:solidFill>
                            <a:srgbClr val="008000"/>
                          </a:solidFill>
                          <a:latin typeface="Times New Roman"/>
                          <a:ea typeface="Times New Roman"/>
                          <a:cs typeface="Times New Roman"/>
                          <a:sym typeface="Times New Roman"/>
                        </a:rPr>
                        <a:t>Acting </a:t>
                      </a:r>
                      <a:endParaRPr sz="1800" b="1" i="0" u="none" strike="noStrike" cap="none">
                        <a:solidFill>
                          <a:srgbClr val="008000"/>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rgbClr val="008000"/>
                        </a:buClr>
                        <a:buSzPts val="1800"/>
                        <a:buFont typeface="Times New Roman"/>
                        <a:buNone/>
                      </a:pPr>
                      <a:r>
                        <a:rPr lang="en-US" sz="1800" b="1" i="0" u="none" strike="noStrike" cap="none">
                          <a:solidFill>
                            <a:srgbClr val="008000"/>
                          </a:solidFill>
                          <a:latin typeface="Times New Roman"/>
                          <a:ea typeface="Times New Roman"/>
                          <a:cs typeface="Times New Roman"/>
                          <a:sym typeface="Times New Roman"/>
                        </a:rPr>
                        <a:t>    Humanly</a:t>
                      </a:r>
                      <a:endParaRPr sz="1800" b="1" i="0" u="none" strike="noStrike" cap="none">
                        <a:solidFill>
                          <a:srgbClr val="008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4.</a:t>
                      </a:r>
                      <a:r>
                        <a:rPr lang="en-US" sz="1800" b="1" i="0" u="none" strike="noStrike" cap="none">
                          <a:solidFill>
                            <a:srgbClr val="107EC5"/>
                          </a:solidFill>
                          <a:latin typeface="Times New Roman"/>
                          <a:ea typeface="Times New Roman"/>
                          <a:cs typeface="Times New Roman"/>
                          <a:sym typeface="Times New Roman"/>
                        </a:rPr>
                        <a:t> </a:t>
                      </a:r>
                      <a:r>
                        <a:rPr lang="en-US" sz="1800" b="1" i="0" u="none" strike="noStrike" cap="none">
                          <a:solidFill>
                            <a:srgbClr val="008000"/>
                          </a:solidFill>
                          <a:latin typeface="Times New Roman"/>
                          <a:ea typeface="Times New Roman"/>
                          <a:cs typeface="Times New Roman"/>
                          <a:sym typeface="Times New Roman"/>
                        </a:rPr>
                        <a:t>Acting </a:t>
                      </a:r>
                      <a:endParaRPr sz="1800" b="1" i="0" u="none" strike="noStrike" cap="none">
                        <a:solidFill>
                          <a:srgbClr val="008000"/>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rgbClr val="008000"/>
                        </a:buClr>
                        <a:buSzPts val="1800"/>
                        <a:buFont typeface="Times New Roman"/>
                        <a:buNone/>
                      </a:pPr>
                      <a:r>
                        <a:rPr lang="en-US" sz="1800" b="1" i="0" u="none" strike="noStrike" cap="none">
                          <a:solidFill>
                            <a:srgbClr val="008000"/>
                          </a:solidFill>
                          <a:latin typeface="Times New Roman"/>
                          <a:ea typeface="Times New Roman"/>
                          <a:cs typeface="Times New Roman"/>
                          <a:sym typeface="Times New Roman"/>
                        </a:rPr>
                        <a:t>   Rationally</a:t>
                      </a:r>
                      <a:endParaRPr sz="1800" b="1" i="0" u="none" strike="noStrike" cap="none">
                        <a:solidFill>
                          <a:srgbClr val="008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08" name="Google Shape;208;p27"/>
          <p:cNvSpPr txBox="1"/>
          <p:nvPr/>
        </p:nvSpPr>
        <p:spPr>
          <a:xfrm>
            <a:off x="1066800" y="4343400"/>
            <a:ext cx="2908064" cy="12311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wentieth Century"/>
                <a:ea typeface="Twentieth Century"/>
                <a:cs typeface="Twentieth Century"/>
                <a:sym typeface="Twentieth Century"/>
              </a:rPr>
              <a:t>Thought/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wentieth Century"/>
                <a:ea typeface="Twentieth Century"/>
                <a:cs typeface="Twentieth Century"/>
                <a:sym typeface="Twentieth Century"/>
              </a:rPr>
              <a:t>Reasoning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wentieth Century"/>
                <a:ea typeface="Twentieth Century"/>
                <a:cs typeface="Twentieth Century"/>
                <a:sym typeface="Twentieth Century"/>
              </a:rPr>
              <a:t>(“modeling thought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wentieth Century"/>
                <a:ea typeface="Twentieth Century"/>
                <a:cs typeface="Twentieth Century"/>
                <a:sym typeface="Twentieth Century"/>
              </a:rPr>
              <a:t> brain)</a:t>
            </a:r>
            <a:endParaRPr sz="1400" b="0" i="0" u="none" strike="noStrike" cap="none">
              <a:solidFill>
                <a:srgbClr val="000000"/>
              </a:solidFill>
              <a:latin typeface="Arial"/>
              <a:ea typeface="Arial"/>
              <a:cs typeface="Arial"/>
              <a:sym typeface="Arial"/>
            </a:endParaRPr>
          </a:p>
        </p:txBody>
      </p:sp>
      <p:sp>
        <p:nvSpPr>
          <p:cNvPr id="209" name="Google Shape;209;p27"/>
          <p:cNvSpPr txBox="1"/>
          <p:nvPr/>
        </p:nvSpPr>
        <p:spPr>
          <a:xfrm>
            <a:off x="838201" y="5562601"/>
            <a:ext cx="308448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wentieth Century"/>
                <a:ea typeface="Twentieth Century"/>
                <a:cs typeface="Twentieth Century"/>
                <a:sym typeface="Twentieth Century"/>
              </a:rPr>
              <a:t>Behavior/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wentieth Century"/>
                <a:ea typeface="Twentieth Century"/>
                <a:cs typeface="Twentieth Century"/>
                <a:sym typeface="Twentieth Century"/>
              </a:rPr>
              <a:t>Actions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0000"/>
                </a:solidFill>
                <a:latin typeface="Twentieth Century"/>
                <a:ea typeface="Twentieth Century"/>
                <a:cs typeface="Twentieth Century"/>
                <a:sym typeface="Twentieth Century"/>
              </a:rPr>
              <a:t>“behaviorism”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0000"/>
                </a:solidFill>
                <a:latin typeface="Twentieth Century"/>
                <a:ea typeface="Twentieth Century"/>
                <a:cs typeface="Twentieth Century"/>
                <a:sym typeface="Twentieth Century"/>
              </a:rPr>
              <a:t>“mimics behavior”</a:t>
            </a:r>
            <a:endParaRPr sz="1400" b="0" i="0" u="none" strike="noStrike" cap="none">
              <a:solidFill>
                <a:srgbClr val="000000"/>
              </a:solidFill>
              <a:latin typeface="Arial"/>
              <a:ea typeface="Arial"/>
              <a:cs typeface="Arial"/>
              <a:sym typeface="Arial"/>
            </a:endParaRPr>
          </a:p>
        </p:txBody>
      </p:sp>
      <p:sp>
        <p:nvSpPr>
          <p:cNvPr id="210" name="Google Shape;210;p27"/>
          <p:cNvSpPr txBox="1"/>
          <p:nvPr/>
        </p:nvSpPr>
        <p:spPr>
          <a:xfrm>
            <a:off x="4114800" y="3505200"/>
            <a:ext cx="179651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wentieth Century"/>
                <a:ea typeface="Twentieth Century"/>
                <a:cs typeface="Twentieth Century"/>
                <a:sym typeface="Twentieth Century"/>
              </a:rPr>
              <a:t>Human-like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wentieth Century"/>
                <a:ea typeface="Twentieth Century"/>
                <a:cs typeface="Twentieth Century"/>
                <a:sym typeface="Twentieth Century"/>
              </a:rPr>
              <a:t>Intelligence</a:t>
            </a:r>
            <a:endParaRPr sz="1400" b="0" i="0" u="none" strike="noStrike" cap="none">
              <a:solidFill>
                <a:srgbClr val="000000"/>
              </a:solidFill>
              <a:latin typeface="Arial"/>
              <a:ea typeface="Arial"/>
              <a:cs typeface="Arial"/>
              <a:sym typeface="Arial"/>
            </a:endParaRPr>
          </a:p>
        </p:txBody>
      </p:sp>
      <p:sp>
        <p:nvSpPr>
          <p:cNvPr id="211" name="Google Shape;211;p27"/>
          <p:cNvSpPr txBox="1"/>
          <p:nvPr/>
        </p:nvSpPr>
        <p:spPr>
          <a:xfrm>
            <a:off x="6400800" y="3505200"/>
            <a:ext cx="28194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a:t>
            </a:r>
            <a:r>
              <a:rPr lang="en-US" sz="2000" b="1" i="0" u="none" strike="noStrike" cap="none">
                <a:solidFill>
                  <a:schemeClr val="dk1"/>
                </a:solidFill>
                <a:latin typeface="Twentieth Century"/>
                <a:ea typeface="Twentieth Century"/>
                <a:cs typeface="Twentieth Century"/>
                <a:sym typeface="Twentieth Century"/>
              </a:rPr>
              <a:t>Ideal</a:t>
            </a:r>
            <a:r>
              <a:rPr lang="en-US" sz="2000" b="1" i="0" u="none" strike="noStrike" cap="none">
                <a:solidFill>
                  <a:schemeClr val="dk1"/>
                </a:solidFill>
                <a:latin typeface="Arial"/>
                <a:ea typeface="Arial"/>
                <a:cs typeface="Arial"/>
                <a:sym typeface="Arial"/>
              </a:rPr>
              <a:t>”</a:t>
            </a:r>
            <a:r>
              <a:rPr lang="en-US" sz="2000" b="1" i="0" u="none" strike="noStrike" cap="none">
                <a:solidFill>
                  <a:schemeClr val="dk1"/>
                </a:solidFill>
                <a:latin typeface="Twentieth Century"/>
                <a:ea typeface="Twentieth Century"/>
                <a:cs typeface="Twentieth Century"/>
                <a:sym typeface="Twentieth Century"/>
              </a:rPr>
              <a:t> Intelligent/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wentieth Century"/>
                <a:ea typeface="Twentieth Century"/>
                <a:cs typeface="Twentieth Century"/>
                <a:sym typeface="Twentieth Century"/>
              </a:rPr>
              <a:t>Pure Rationality</a:t>
            </a:r>
            <a:endParaRPr sz="1400" b="0" i="0" u="none" strike="noStrike" cap="none">
              <a:solidFill>
                <a:srgbClr val="000000"/>
              </a:solidFill>
              <a:latin typeface="Arial"/>
              <a:ea typeface="Arial"/>
              <a:cs typeface="Arial"/>
              <a:sym typeface="Arial"/>
            </a:endParaRPr>
          </a:p>
        </p:txBody>
      </p:sp>
      <p:sp>
        <p:nvSpPr>
          <p:cNvPr id="212" name="Google Shape;212;p27"/>
          <p:cNvSpPr/>
          <p:nvPr/>
        </p:nvSpPr>
        <p:spPr>
          <a:xfrm>
            <a:off x="286603" y="1295400"/>
            <a:ext cx="11750722"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Twentieth Century"/>
                <a:ea typeface="Twentieth Century"/>
                <a:cs typeface="Twentieth Century"/>
                <a:sym typeface="Twentieth Century"/>
              </a:rPr>
              <a:t>Views of AI fall into four different perspectives   --- two dimensions: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Twentieth Century"/>
              <a:ea typeface="Twentieth Century"/>
              <a:cs typeface="Twentieth Century"/>
              <a:sym typeface="Twentieth Century"/>
            </a:endParaRPr>
          </a:p>
          <a:p>
            <a:pPr marL="457200" marR="0" lvl="1"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Twentieth Century"/>
                <a:ea typeface="Twentieth Century"/>
                <a:cs typeface="Twentieth Century"/>
                <a:sym typeface="Twentieth Century"/>
              </a:rPr>
              <a:t>	</a:t>
            </a:r>
            <a:r>
              <a:rPr lang="en-US" sz="1800" b="1" i="0" u="none" strike="noStrike" cap="none">
                <a:solidFill>
                  <a:srgbClr val="FF0000"/>
                </a:solidFill>
                <a:latin typeface="Twentieth Century"/>
                <a:ea typeface="Twentieth Century"/>
                <a:cs typeface="Twentieth Century"/>
                <a:sym typeface="Twentieth Century"/>
              </a:rPr>
              <a:t>1)</a:t>
            </a:r>
            <a:r>
              <a:rPr lang="en-US" sz="1800" b="0" i="0" u="none" strike="noStrike" cap="none">
                <a:solidFill>
                  <a:schemeClr val="dk2"/>
                </a:solidFill>
                <a:latin typeface="Twentieth Century"/>
                <a:ea typeface="Twentieth Century"/>
                <a:cs typeface="Twentieth Century"/>
                <a:sym typeface="Twentieth Century"/>
              </a:rPr>
              <a:t> </a:t>
            </a:r>
            <a:r>
              <a:rPr lang="en-US" sz="1800" b="1" i="0" u="none" strike="noStrike" cap="none">
                <a:solidFill>
                  <a:srgbClr val="FF0000"/>
                </a:solidFill>
                <a:latin typeface="Twentieth Century"/>
                <a:ea typeface="Twentieth Century"/>
                <a:cs typeface="Twentieth Century"/>
                <a:sym typeface="Twentieth Century"/>
              </a:rPr>
              <a:t>Thinking versus Acting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wentieth Century"/>
                <a:ea typeface="Twentieth Century"/>
                <a:cs typeface="Twentieth Century"/>
                <a:sym typeface="Twentieth Century"/>
              </a:rPr>
              <a:t>	2) Human versus Rational    (which is “easier”?)</a:t>
            </a:r>
            <a:r>
              <a:rPr lang="en-US" sz="1800" b="0" i="0" u="none" strike="noStrike" cap="none">
                <a:solidFill>
                  <a:schemeClr val="dk1"/>
                </a:solidFill>
                <a:latin typeface="Twentieth Century"/>
                <a:ea typeface="Twentieth Century"/>
                <a:cs typeface="Twentieth Century"/>
                <a:sym typeface="Twentieth Century"/>
              </a:rPr>
              <a:t/>
            </a:r>
            <a:br>
              <a:rPr lang="en-US" sz="1800" b="0" i="0" u="none" strike="noStrike" cap="none">
                <a:solidFill>
                  <a:schemeClr val="dk1"/>
                </a:solidFill>
                <a:latin typeface="Twentieth Century"/>
                <a:ea typeface="Twentieth Century"/>
                <a:cs typeface="Twentieth Century"/>
                <a:sym typeface="Twentieth Century"/>
              </a:rPr>
            </a:b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500"/>
                                        <p:tgtEl>
                                          <p:spTgt spid="20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500"/>
                                        <p:tgtEl>
                                          <p:spTgt spid="20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09"/>
                                        </p:tgtEl>
                                        <p:attrNameLst>
                                          <p:attrName>style.visibility</p:attrName>
                                        </p:attrNameLst>
                                      </p:cBhvr>
                                      <p:to>
                                        <p:strVal val="visible"/>
                                      </p:to>
                                    </p:set>
                                    <p:anim calcmode="lin" valueType="num">
                                      <p:cBhvr additive="base">
                                        <p:cTn id="13" dur="500"/>
                                        <p:tgtEl>
                                          <p:spTgt spid="209"/>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210"/>
                                        </p:tgtEl>
                                        <p:attrNameLst>
                                          <p:attrName>style.visibility</p:attrName>
                                        </p:attrNameLst>
                                      </p:cBhvr>
                                      <p:to>
                                        <p:strVal val="visible"/>
                                      </p:to>
                                    </p:set>
                                    <p:anim calcmode="lin" valueType="num">
                                      <p:cBhvr additive="base">
                                        <p:cTn id="16" dur="500"/>
                                        <p:tgtEl>
                                          <p:spTgt spid="210"/>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211"/>
                                        </p:tgtEl>
                                        <p:attrNameLst>
                                          <p:attrName>style.visibility</p:attrName>
                                        </p:attrNameLst>
                                      </p:cBhvr>
                                      <p:to>
                                        <p:strVal val="visible"/>
                                      </p:to>
                                    </p:set>
                                    <p:anim calcmode="lin" valueType="num">
                                      <p:cBhvr additive="base">
                                        <p:cTn id="19" dur="500"/>
                                        <p:tgtEl>
                                          <p:spTgt spid="2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2156</Words>
  <Application>Microsoft Office PowerPoint</Application>
  <PresentationFormat>Widescreen</PresentationFormat>
  <Paragraphs>353</Paragraphs>
  <Slides>59</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Twentieth Century</vt:lpstr>
      <vt:lpstr>Arial</vt:lpstr>
      <vt:lpstr>Rubik Medium</vt:lpstr>
      <vt:lpstr>Times New Roman</vt:lpstr>
      <vt:lpstr>Calibri</vt:lpstr>
      <vt:lpstr>Noto Sans Symbols</vt:lpstr>
      <vt:lpstr>Droplet</vt:lpstr>
      <vt:lpstr>SESSION 1 </vt:lpstr>
      <vt:lpstr>INTRODUCTION</vt:lpstr>
      <vt:lpstr>PowerPoint Presentation</vt:lpstr>
      <vt:lpstr>PowerPoint Presentation</vt:lpstr>
      <vt:lpstr>PowerPoint Presentation</vt:lpstr>
      <vt:lpstr>PowerPoint Presentation</vt:lpstr>
      <vt:lpstr>AI: GOALS</vt:lpstr>
      <vt:lpstr>PowerPoint Presentation</vt:lpstr>
      <vt:lpstr>WHAT IS AI?</vt:lpstr>
      <vt:lpstr>1. ACTING HUMANLY</vt:lpstr>
      <vt:lpstr>ACTING HUMANLY: TURING TEST</vt:lpstr>
      <vt:lpstr>PowerPoint Presentation</vt:lpstr>
      <vt:lpstr>CHATBOTS TO ATTEMPT THE TURING TEST: </vt:lpstr>
      <vt:lpstr>THE CHINESE ROOM ARGUMENT </vt:lpstr>
      <vt:lpstr>ELIZA:  IMPERSONATING A ROGERIAN PSYCHOTHERAPIST</vt:lpstr>
      <vt:lpstr>2. THINKING HUMANLY</vt:lpstr>
      <vt:lpstr>THINKING HUMANLY</vt:lpstr>
      <vt:lpstr>PowerPoint Presentation</vt:lpstr>
      <vt:lpstr>AN ARTIFICIAL NEURAL NETWORK (PERCEPTRONS)</vt:lpstr>
      <vt:lpstr>3. THINKING RATIONALLY</vt:lpstr>
      <vt:lpstr>3. THINKING RATIONALLY</vt:lpstr>
      <vt:lpstr>Rational Agents</vt:lpstr>
      <vt:lpstr>4. ACTING RATIONALLY</vt:lpstr>
      <vt:lpstr>Acting Rationally</vt:lpstr>
      <vt:lpstr>TYPES OF ARTIFICIAL INTELLIGENCE</vt:lpstr>
      <vt:lpstr>PowerPoint Presentation</vt:lpstr>
      <vt:lpstr>PowerPoint Presentation</vt:lpstr>
      <vt:lpstr>TYPES OF ARTIFICIAL INTELLIGENCE-TYPE 1</vt:lpstr>
      <vt:lpstr>TYPES OF ARTIFICIAL INTELLIGENCE-TYPE 2</vt:lpstr>
      <vt:lpstr>TYPES OF ARTIFICIAL INTELLIGENCE-TYPE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Popular sources for Machine Learning datasets </vt:lpstr>
      <vt:lpstr>PowerPoint Presentation</vt:lpstr>
      <vt:lpstr>PowerPoint Presentation</vt:lpstr>
      <vt:lpstr>PowerPoint Presentation</vt:lpstr>
      <vt:lpstr>Supervised Learning</vt:lpstr>
      <vt:lpstr>PowerPoint Presentation</vt:lpstr>
      <vt:lpstr>PowerPoint Presentation</vt:lpstr>
      <vt:lpstr>PowerPoint Presentation</vt:lpstr>
      <vt:lpstr>Unsupervised learning algorithm</vt:lpstr>
      <vt:lpstr>Reinforcement Learning  </vt:lpstr>
      <vt:lpstr>PowerPoint Presentation</vt:lpstr>
      <vt:lpstr>KEY RESEARCH AREAS IN AI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dc:title>
  <dc:creator>sarutigupta</dc:creator>
  <cp:lastModifiedBy>sarutigupta</cp:lastModifiedBy>
  <cp:revision>13</cp:revision>
  <dcterms:modified xsi:type="dcterms:W3CDTF">2024-01-30T05:34:46Z</dcterms:modified>
</cp:coreProperties>
</file>